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6" r:id="rId13"/>
    <p:sldId id="273" r:id="rId14"/>
    <p:sldId id="269" r:id="rId15"/>
    <p:sldId id="270" r:id="rId16"/>
    <p:sldId id="277" r:id="rId17"/>
    <p:sldId id="281" r:id="rId18"/>
    <p:sldId id="282" r:id="rId19"/>
    <p:sldId id="274" r:id="rId20"/>
    <p:sldId id="279" r:id="rId21"/>
    <p:sldId id="278" r:id="rId22"/>
    <p:sldId id="275" r:id="rId23"/>
    <p:sldId id="280" r:id="rId24"/>
    <p:sldId id="272" r:id="rId25"/>
    <p:sldId id="287" r:id="rId26"/>
    <p:sldId id="288" r:id="rId27"/>
    <p:sldId id="285" r:id="rId28"/>
    <p:sldId id="297" r:id="rId29"/>
    <p:sldId id="290" r:id="rId30"/>
    <p:sldId id="299" r:id="rId31"/>
    <p:sldId id="289" r:id="rId32"/>
    <p:sldId id="298" r:id="rId33"/>
    <p:sldId id="292" r:id="rId34"/>
    <p:sldId id="293" r:id="rId35"/>
    <p:sldId id="294" r:id="rId36"/>
    <p:sldId id="295" r:id="rId37"/>
    <p:sldId id="268" r:id="rId38"/>
    <p:sldId id="296" r:id="rId39"/>
    <p:sldId id="300" r:id="rId4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83360"/>
  </p:normalViewPr>
  <p:slideViewPr>
    <p:cSldViewPr snapToGrid="0">
      <p:cViewPr>
        <p:scale>
          <a:sx n="90" d="100"/>
          <a:sy n="90" d="100"/>
        </p:scale>
        <p:origin x="1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D964-9D46-244E-9FA0-F5FBAFC864FA}" type="datetimeFigureOut">
              <a:rPr lang="nl-NL" smtClean="0"/>
              <a:t>02-01-2023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D86B-13EC-9A49-B8C5-863C2289BE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4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-2 </a:t>
            </a:r>
            <a:r>
              <a:rPr lang="nl-NL" dirty="0" err="1"/>
              <a:t>patienten</a:t>
            </a:r>
            <a:r>
              <a:rPr lang="nl-NL" dirty="0"/>
              <a:t> met RTA gezien, 1 werd het van verdacht.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5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=88dHypAATzQ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-Niet volledig.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04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/>
              <a:t>Proximale </a:t>
            </a:r>
            <a:r>
              <a:rPr lang="nl-NL" sz="1200" b="1" dirty="0" err="1"/>
              <a:t>tubulus</a:t>
            </a:r>
            <a:r>
              <a:rPr lang="nl-NL" sz="1200" b="1" dirty="0"/>
              <a:t>: </a:t>
            </a:r>
            <a:r>
              <a:rPr lang="nl-NL" sz="1200" dirty="0"/>
              <a:t>alle gefilterde bicarbonaat wordt hier geresorbeerd (3546 </a:t>
            </a:r>
            <a:r>
              <a:rPr lang="nl-NL" sz="1200" dirty="0" err="1"/>
              <a:t>mmol</a:t>
            </a:r>
            <a:r>
              <a:rPr lang="nl-NL" sz="1200" dirty="0"/>
              <a:t>/dag)</a:t>
            </a:r>
            <a:br>
              <a:rPr lang="nl-NL" sz="1200" dirty="0"/>
            </a:br>
            <a:r>
              <a:rPr lang="nl-NL" sz="1200" dirty="0"/>
              <a:t>(Proces gaat via </a:t>
            </a:r>
            <a:r>
              <a:rPr lang="nl-NL" sz="1200" dirty="0" err="1"/>
              <a:t>koolzuuranhydrases</a:t>
            </a:r>
            <a:r>
              <a:rPr lang="nl-NL" sz="1200" dirty="0"/>
              <a:t>)</a:t>
            </a:r>
            <a:br>
              <a:rPr lang="nl-NL" sz="1200" dirty="0"/>
            </a:br>
            <a:br>
              <a:rPr lang="nl-NL" sz="1200" dirty="0"/>
            </a:br>
            <a:r>
              <a:rPr lang="nl-NL" sz="1200" dirty="0"/>
              <a:t>-Goed om te weten: Er is een </a:t>
            </a:r>
            <a:r>
              <a:rPr lang="nl-NL" sz="1200" dirty="0" err="1"/>
              <a:t>treshold</a:t>
            </a:r>
            <a:r>
              <a:rPr lang="nl-NL" sz="1200" dirty="0"/>
              <a:t>: als je </a:t>
            </a:r>
            <a:r>
              <a:rPr lang="nl-NL" sz="1200" dirty="0" err="1"/>
              <a:t>alkalotisch</a:t>
            </a:r>
            <a:r>
              <a:rPr lang="nl-NL" sz="1200" dirty="0"/>
              <a:t> bent gaat dit proces namelijk niet door, dan wil je namelijk HCO3- uitplassen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199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/>
              <a:t>Proximale </a:t>
            </a:r>
            <a:r>
              <a:rPr lang="nl-NL" sz="1200" b="1" dirty="0" err="1"/>
              <a:t>tubulus</a:t>
            </a:r>
            <a:r>
              <a:rPr lang="nl-NL" sz="1200" b="1" dirty="0"/>
              <a:t>: </a:t>
            </a:r>
            <a:r>
              <a:rPr lang="nl-NL" sz="1200" dirty="0"/>
              <a:t>alle gefilterde bicarbonaat wordt hier geresorbeerd (3546 </a:t>
            </a:r>
            <a:r>
              <a:rPr lang="nl-NL" sz="1200" dirty="0" err="1"/>
              <a:t>mmol</a:t>
            </a:r>
            <a:r>
              <a:rPr lang="nl-NL" sz="1200" dirty="0"/>
              <a:t>/dag)</a:t>
            </a:r>
            <a:br>
              <a:rPr lang="nl-NL" sz="1200" dirty="0"/>
            </a:br>
            <a:r>
              <a:rPr lang="nl-NL" sz="1200" dirty="0"/>
              <a:t>(Proces gaat via </a:t>
            </a:r>
            <a:r>
              <a:rPr lang="nl-NL" sz="1200" dirty="0" err="1"/>
              <a:t>koolzuuranhydrases</a:t>
            </a:r>
            <a:r>
              <a:rPr lang="nl-NL" sz="1200" dirty="0"/>
              <a:t>)</a:t>
            </a:r>
            <a:br>
              <a:rPr lang="nl-NL" sz="1200" dirty="0"/>
            </a:br>
            <a:br>
              <a:rPr lang="nl-NL" sz="1200" dirty="0"/>
            </a:br>
            <a:r>
              <a:rPr lang="nl-NL" sz="1200" dirty="0"/>
              <a:t>-Goed om te weten: Er is een </a:t>
            </a:r>
            <a:r>
              <a:rPr lang="nl-NL" sz="1200" dirty="0" err="1"/>
              <a:t>treshold</a:t>
            </a:r>
            <a:r>
              <a:rPr lang="nl-NL" sz="1200" dirty="0"/>
              <a:t>: als je </a:t>
            </a:r>
            <a:r>
              <a:rPr lang="nl-NL" sz="1200" dirty="0" err="1"/>
              <a:t>alkalotisch</a:t>
            </a:r>
            <a:r>
              <a:rPr lang="nl-NL" sz="1200" dirty="0"/>
              <a:t> bent gaat dit proces namelijk niet door, dan wil je namelijk HCO3- uitplassen. </a:t>
            </a:r>
            <a:r>
              <a:rPr lang="nl-NL" sz="1200" dirty="0" err="1"/>
              <a:t>Treshold</a:t>
            </a:r>
            <a:r>
              <a:rPr lang="nl-NL" sz="1200" dirty="0"/>
              <a:t> ligt ongeveer bij 22 </a:t>
            </a:r>
            <a:r>
              <a:rPr lang="nl-NL" sz="1200" dirty="0" err="1"/>
              <a:t>mmol</a:t>
            </a:r>
            <a:r>
              <a:rPr lang="nl-NL" sz="1200" dirty="0"/>
              <a:t>/l.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43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/>
              <a:t>Proximale </a:t>
            </a:r>
            <a:r>
              <a:rPr lang="nl-NL" sz="1200" b="1" dirty="0" err="1"/>
              <a:t>tubulus</a:t>
            </a:r>
            <a:r>
              <a:rPr lang="nl-NL" sz="1200" b="1" dirty="0"/>
              <a:t>: </a:t>
            </a:r>
            <a:r>
              <a:rPr lang="nl-NL" sz="1200" dirty="0"/>
              <a:t>alle gefilterde bicarbonaat wordt hier geresorbeerd (3546 </a:t>
            </a:r>
            <a:r>
              <a:rPr lang="nl-NL" sz="1200" dirty="0" err="1"/>
              <a:t>mmol</a:t>
            </a:r>
            <a:r>
              <a:rPr lang="nl-NL" sz="1200" dirty="0"/>
              <a:t>/dag)</a:t>
            </a:r>
            <a:br>
              <a:rPr lang="nl-NL" sz="1200" dirty="0"/>
            </a:br>
            <a:r>
              <a:rPr lang="nl-NL" sz="1200" dirty="0"/>
              <a:t>(Proces gaat via </a:t>
            </a:r>
            <a:r>
              <a:rPr lang="nl-NL" sz="1200" dirty="0" err="1"/>
              <a:t>koolzuuranhydrases</a:t>
            </a:r>
            <a:r>
              <a:rPr lang="nl-NL" sz="1200" dirty="0"/>
              <a:t>)</a:t>
            </a:r>
            <a:br>
              <a:rPr lang="nl-NL" sz="1200" dirty="0"/>
            </a:br>
            <a:br>
              <a:rPr lang="nl-NL" sz="1200" dirty="0"/>
            </a:br>
            <a:r>
              <a:rPr lang="nl-NL" sz="1200" dirty="0"/>
              <a:t>-Goed om te weten: Er is een </a:t>
            </a:r>
            <a:r>
              <a:rPr lang="nl-NL" sz="1200" dirty="0" err="1"/>
              <a:t>treshold</a:t>
            </a:r>
            <a:r>
              <a:rPr lang="nl-NL" sz="1200" dirty="0"/>
              <a:t>: als je </a:t>
            </a:r>
            <a:r>
              <a:rPr lang="nl-NL" sz="1200" dirty="0" err="1"/>
              <a:t>alkalotisch</a:t>
            </a:r>
            <a:r>
              <a:rPr lang="nl-NL" sz="1200" dirty="0"/>
              <a:t> bent gaat dit proces namelijk niet door, dan wil je namelijk HCO3- uitplassen. </a:t>
            </a:r>
            <a:r>
              <a:rPr lang="nl-NL" sz="1200" dirty="0" err="1"/>
              <a:t>Treshold</a:t>
            </a:r>
            <a:r>
              <a:rPr lang="nl-NL" sz="1200" dirty="0"/>
              <a:t> ligt ongeveer bij 22 </a:t>
            </a:r>
            <a:r>
              <a:rPr lang="nl-NL" sz="1200" dirty="0" err="1"/>
              <a:t>mmol</a:t>
            </a:r>
            <a:r>
              <a:rPr lang="nl-NL" sz="1200" dirty="0"/>
              <a:t>/l.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016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448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er hier gebeurd is het volgende. De H+ </a:t>
            </a:r>
            <a:r>
              <a:rPr lang="nl-NL" dirty="0" err="1"/>
              <a:t>ATPase</a:t>
            </a:r>
            <a:r>
              <a:rPr lang="nl-NL" dirty="0"/>
              <a:t> werk niet meer, waardoor je dus niet meer je urine kunt verzuren. Daardoor zal H+ zich ophopen in de cel, waardoor ook de </a:t>
            </a:r>
            <a:r>
              <a:rPr lang="nl-NL" dirty="0" err="1"/>
              <a:t>koolzuuranhydrase</a:t>
            </a:r>
            <a:r>
              <a:rPr lang="nl-NL" dirty="0"/>
              <a:t> reactie zal stoppen en er ook geen HCO3- meer wordt gevormd wat het bloed in gaat. Resultaat: metabole acidose en een hoge urine </a:t>
            </a:r>
            <a:r>
              <a:rPr lang="nl-NL" dirty="0" err="1"/>
              <a:t>pH.</a:t>
            </a:r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</a:t>
            </a:r>
            <a:r>
              <a:rPr lang="nl-NL" dirty="0" err="1"/>
              <a:t>Sidenote</a:t>
            </a:r>
            <a:r>
              <a:rPr lang="nl-NL" dirty="0"/>
              <a:t>: dit is de klassieke vorm van RTA type 1, je hebt nog 2 andere varianten van RTA type 1 die niet in de ATP pomp zitten, maar wel leiden tot geen H+ uitscheiding.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351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Meest voorkomend </a:t>
            </a:r>
            <a:r>
              <a:rPr lang="nl-NL" dirty="0" err="1"/>
              <a:t>hyporeninemisch</a:t>
            </a:r>
            <a:r>
              <a:rPr lang="nl-NL" dirty="0"/>
              <a:t> </a:t>
            </a:r>
            <a:r>
              <a:rPr lang="nl-NL" dirty="0" err="1"/>
              <a:t>hypoaldosteronisme</a:t>
            </a:r>
            <a:r>
              <a:rPr lang="nl-NL" dirty="0"/>
              <a:t> bij diabetische nefropathie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28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bolletje: natuurlijk niet volledig, je hebt ook nog de fosfaat en het vrije H+, maar dit is wel de overgrote meerderheid.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3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bolletje: natuurlijk niet volledig, je hebt ook nog de fosfaat en het vrije H+, maar dit is wel de overgrote meerderheid.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279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Waarom calcium hoog?!</a:t>
            </a:r>
            <a:br>
              <a:rPr lang="nl-NL" b="1" dirty="0"/>
            </a:br>
            <a:r>
              <a:rPr lang="nl-NL" b="1" dirty="0">
                <a:sym typeface="Wingdings" pitchFamily="2" charset="2"/>
              </a:rPr>
              <a:t> Geen type III: bleek later een combinatie van type 1 en 2 te zijn, berustend op een </a:t>
            </a:r>
            <a:r>
              <a:rPr lang="nl-NL" b="1" dirty="0" err="1">
                <a:sym typeface="Wingdings" pitchFamily="2" charset="2"/>
              </a:rPr>
              <a:t>koolzuuranhydrase</a:t>
            </a:r>
            <a:r>
              <a:rPr lang="nl-NL" b="1" dirty="0">
                <a:sym typeface="Wingdings" pitchFamily="2" charset="2"/>
              </a:rPr>
              <a:t> probleem.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91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-2 </a:t>
            </a:r>
            <a:r>
              <a:rPr lang="nl-NL" dirty="0" err="1"/>
              <a:t>patienten</a:t>
            </a:r>
            <a:r>
              <a:rPr lang="nl-NL" dirty="0"/>
              <a:t> met RTA gezien, 1 werd het van verdacht.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995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Sidenote</a:t>
            </a:r>
            <a:r>
              <a:rPr lang="nl-NL" dirty="0"/>
              <a:t>: een type 1 en 4 zijn vrij makkelijk te corrigeren met </a:t>
            </a:r>
            <a:r>
              <a:rPr lang="nl-NL" dirty="0" err="1"/>
              <a:t>natriumbic</a:t>
            </a:r>
            <a:r>
              <a:rPr lang="nl-NL" dirty="0"/>
              <a:t> suppletie, dus als je een type 2 verwacht kan je </a:t>
            </a:r>
            <a:r>
              <a:rPr lang="nl-NL" dirty="0" err="1"/>
              <a:t>natriumbic</a:t>
            </a:r>
            <a:r>
              <a:rPr lang="nl-NL" dirty="0"/>
              <a:t> ook geven als diagnosticum.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23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-2 </a:t>
            </a:r>
            <a:r>
              <a:rPr lang="nl-NL" dirty="0" err="1"/>
              <a:t>patienten</a:t>
            </a:r>
            <a:r>
              <a:rPr lang="nl-NL" dirty="0"/>
              <a:t> met RTA gezien, 1 werd het van verdacht.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20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-2 </a:t>
            </a:r>
            <a:r>
              <a:rPr lang="nl-NL" dirty="0" err="1"/>
              <a:t>patienten</a:t>
            </a:r>
            <a:r>
              <a:rPr lang="nl-NL" dirty="0"/>
              <a:t> met RTA gezien, 1 werd het van verdacht.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68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78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-HAGMA: je hebt een endogeen/exogeen negatief geladen zuur dat ervoor zorgt dat de bicarbonaat </a:t>
            </a:r>
            <a:r>
              <a:rPr lang="nl-NL" dirty="0" err="1"/>
              <a:t>wegreageert</a:t>
            </a:r>
            <a:r>
              <a:rPr lang="nl-NL" dirty="0"/>
              <a:t>. Er blijft elektroneutraliteit omdat het totaal aantal anionen gelijk blijft</a:t>
            </a:r>
            <a:br>
              <a:rPr lang="nl-NL" dirty="0"/>
            </a:br>
            <a:r>
              <a:rPr lang="nl-NL" dirty="0"/>
              <a:t>-NAGMA: er is geen endogeen/exogeen zuur, maar er is een verlies van HCO3- ergens in het lichaam, dit wordt gecompenseerd doordat de chloride concentratie van het bloed secundair hierdoor wordt verhoogd om de </a:t>
            </a:r>
            <a:r>
              <a:rPr lang="nl-NL" dirty="0" err="1"/>
              <a:t>iso</a:t>
            </a:r>
            <a:r>
              <a:rPr lang="nl-NL" dirty="0"/>
              <a:t>-elektriciteit te behouden.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34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-GI </a:t>
            </a:r>
            <a:r>
              <a:rPr lang="nl-NL" dirty="0" err="1"/>
              <a:t>loss</a:t>
            </a:r>
            <a:r>
              <a:rPr lang="nl-NL" dirty="0"/>
              <a:t> is het meest voorkomend</a:t>
            </a:r>
            <a:br>
              <a:rPr lang="nl-NL" dirty="0"/>
            </a:br>
            <a:r>
              <a:rPr lang="nl-NL" dirty="0"/>
              <a:t>-Chloride </a:t>
            </a:r>
            <a:r>
              <a:rPr lang="nl-NL" dirty="0" err="1"/>
              <a:t>intox</a:t>
            </a:r>
            <a:r>
              <a:rPr lang="nl-NL" dirty="0"/>
              <a:t> </a:t>
            </a:r>
            <a:r>
              <a:rPr lang="nl-NL" dirty="0">
                <a:sym typeface="Wingdings" pitchFamily="2" charset="2"/>
              </a:rPr>
              <a:t> Bij ruim infuus, gaat ten koste van HCO3- concentratie.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31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=88dHypAATzQ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Bij elk van deze stappen kan het misgaan en past bij een type RTA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79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7D86B-13EC-9A49-B8C5-863C2289BE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10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9653F-FABD-4527-7A8A-B2799A985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B57892-9A62-53F0-B37A-E33B71E43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998842-D840-5081-0C5B-379CECCC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FDFDC1-F4DD-2612-6608-68DBCC64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183C28-5137-5C17-C56A-FCAD660C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EB5D9-3D2F-6FA6-A915-A889C1DD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7FEEC8-2AE9-648C-3527-41BF151D0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A1236F-1279-4D61-5F22-055BFE2D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AB10BC-F313-FFBD-407B-DA11DADA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DC61F8-D7F2-5948-7D42-FCE77705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E2A002-893A-94C0-29FB-6969A8673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A65350-48D7-A96C-9839-7D5EA88BF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570A2-5694-6769-54F4-8C5DEBA2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1C7694-36B0-0AF9-251F-10CBD00F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A2F0D4-692F-E94B-0449-D6CF03EF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49E45-E4CC-002F-89E0-DEAE4C1B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EC5C2A-23E7-1D22-4205-9EBF7AEDE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0E0861-25C7-2E97-935B-6B2D8BD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3BEE4B-05CE-B8CF-07C7-EEF352A9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BC3C0E-686A-9BEF-D60E-0DF055C8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5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2EE09-2A4E-DC6C-2C2E-6A41FFF8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A86A4D-D8E2-8BD6-03D0-B7D602C5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F4DA5C-31B0-76B6-3E2C-BF318914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3C04A7-0F77-B137-07DA-2D3C201E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0F4112-E519-11A9-E536-78AAC98C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C7C5C-32F1-859A-AF41-AA2D3C07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4108E-5A0C-AC6D-9F5A-F41F69488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39286B-E0C7-DBDD-2D06-0BE92DD1D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AC21CB-8FF6-E73E-42F0-F3AF34B7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2B6CF9-91A6-49E9-634B-AFDC613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63EDB9-C0BE-FB52-D3C2-74F08C9A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6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BCD62-DC25-9562-A84A-8FDAA5AB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B7481A-C160-AC86-B869-500A2014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C77DC1-3A3B-2674-FE6B-B3D6AEAB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367C957-9451-E18C-1682-5908E14C1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810EF4C-5A8A-6887-1A29-B17E11465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C7E0AE-F714-93B0-61B8-C628EDAC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D1AA1D-BA2C-2E38-12F4-52368029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EC3C987-9C5A-613D-792A-A49DF1A8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550A8-29FC-350A-54C4-2132A88E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FAA745-C6DE-9C2E-662C-2EB6BC0F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7E1BFC-4221-80AF-C20E-E25483A8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2F7801-D020-0D4C-2B55-AED4676A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452F3C-77B4-DAB8-D800-BFF5A704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CC81E3-A400-D345-5000-F45E54C5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0F0650-87C0-FE42-FDA6-17CF5126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8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4FC14-8750-7464-4E16-2367D3D0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624CD-7D33-C498-C3F6-AEB738538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C7F053-9CA8-934C-D2C6-F09ABD90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5D4BDB-61BF-8E85-DA82-62F9F889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058BB3-A55D-9338-43C4-5A188A4D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75042A-4C03-F913-62B1-80F0FFC5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D0C6F-A0F5-BDE6-B8BF-078FF12D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AE61B2-2EEA-2918-1254-7859BCBCF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37A6AB-E1CD-2BA6-2C2B-F4CDDAE6C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98879F-8A06-86B2-3C21-5AF537AA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7DA2FC-793E-1BC5-8F56-0602A7D9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E538B8-7C9D-16DC-3017-4144D78A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5656DF-F98B-B387-3D0B-C5CB9E2E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91C849-3B6D-9A83-F22E-441E4CC12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A6E49F-E049-7B0E-3670-4ED34EFB2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1/2/23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BBCDD6-FA2E-1567-B033-5F5B3AE1F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94A337-496C-1DF3-6F1C-1A8AADC72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2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519044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740A89-E877-4FF4-79E3-573A26AB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Renale tubulaire acidose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89B220-2B35-F597-C73D-5DD353DC057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r>
              <a:rPr lang="en-US" sz="2200" i="1" dirty="0"/>
              <a:t>N. </a:t>
            </a:r>
            <a:r>
              <a:rPr lang="en-US" sz="2200" i="1" dirty="0" err="1"/>
              <a:t>Buijsse</a:t>
            </a:r>
            <a:r>
              <a:rPr lang="en-US" sz="2200" i="1" dirty="0"/>
              <a:t>, semi-arts </a:t>
            </a:r>
            <a:br>
              <a:rPr lang="en-US" sz="2200" i="1" dirty="0"/>
            </a:br>
            <a:r>
              <a:rPr lang="en-US" sz="2200" i="1" dirty="0"/>
              <a:t>02-01-2023</a:t>
            </a: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1064D408-D740-3BAD-039F-768021D89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" r="62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0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3C2B5A-4A04-3D88-6CBE-383BFEDA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DD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non-anion gap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metabole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acidose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44220A0A-01A1-15E4-B7C1-B13B9444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1896" y="640823"/>
            <a:ext cx="7357007" cy="47268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F25F16F-85E7-6473-5D8E-B5929AC9CF9A}"/>
              </a:ext>
            </a:extLst>
          </p:cNvPr>
          <p:cNvSpPr txBox="1"/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 err="1"/>
              <a:t>Bron</a:t>
            </a:r>
            <a:r>
              <a:rPr lang="en-US" sz="900" dirty="0"/>
              <a:t>: https://</a:t>
            </a:r>
            <a:r>
              <a:rPr lang="en-US" sz="900" dirty="0" err="1"/>
              <a:t>thecurbsiders.com</a:t>
            </a:r>
            <a:r>
              <a:rPr lang="en-US" sz="900" dirty="0"/>
              <a:t>/internal-medicine-podcast/104-renal-tubular-acidosis-kidney-boy-joel-topf-md</a:t>
            </a:r>
          </a:p>
        </p:txBody>
      </p:sp>
    </p:spTree>
    <p:extLst>
      <p:ext uri="{BB962C8B-B14F-4D97-AF65-F5344CB8AC3E}">
        <p14:creationId xmlns:p14="http://schemas.microsoft.com/office/powerpoint/2010/main" val="324993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8EAD9-D934-03F1-469B-D441B768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Fysiologie zuur/base homeostase nieren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CF51-51F9-D970-2CF6-BDFF8134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b="1" dirty="0"/>
              <a:t>1. Reabsorptie van gefiltreerd HCO3-</a:t>
            </a:r>
          </a:p>
          <a:p>
            <a:r>
              <a:rPr lang="nl-NL" sz="2200" b="1" dirty="0"/>
              <a:t>2. Productie van HCO3-</a:t>
            </a:r>
          </a:p>
          <a:p>
            <a:r>
              <a:rPr lang="nl-NL" sz="2200" b="1" dirty="0"/>
              <a:t>3. Uitscheiding van H+</a:t>
            </a:r>
            <a:br>
              <a:rPr lang="nl-NL" sz="2200" b="1" dirty="0"/>
            </a:br>
            <a:r>
              <a:rPr lang="nl-NL" sz="2200" b="1" dirty="0"/>
              <a:t>	</a:t>
            </a:r>
            <a:r>
              <a:rPr lang="nl-NL" sz="2200" b="1" dirty="0">
                <a:sym typeface="Wingdings" pitchFamily="2" charset="2"/>
              </a:rPr>
              <a:t> uitscheiding van vrij H+</a:t>
            </a:r>
            <a:br>
              <a:rPr lang="nl-NL" sz="2200" b="1" dirty="0">
                <a:sym typeface="Wingdings" pitchFamily="2" charset="2"/>
              </a:rPr>
            </a:br>
            <a:r>
              <a:rPr lang="nl-NL" sz="2200" b="1" dirty="0">
                <a:sym typeface="Wingdings" pitchFamily="2" charset="2"/>
              </a:rPr>
              <a:t>	 uitscheiding van H+ gebufferd aan fosfaat of ammoniak. </a:t>
            </a:r>
            <a:br>
              <a:rPr lang="nl-NL" sz="1400" b="1" dirty="0">
                <a:sym typeface="Wingdings" pitchFamily="2" charset="2"/>
              </a:rPr>
            </a:br>
            <a:endParaRPr lang="nl-NL" sz="22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709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0B2E2-390A-8E76-0D6E-5C077EDE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4D19801-BBF9-8861-9E03-975D10875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023" y="2313635"/>
            <a:ext cx="7641821" cy="454436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8F9DCBD-54D7-6492-ABC7-EDF32F2A5CC7}"/>
              </a:ext>
            </a:extLst>
          </p:cNvPr>
          <p:cNvSpPr txBox="1"/>
          <p:nvPr/>
        </p:nvSpPr>
        <p:spPr>
          <a:xfrm>
            <a:off x="2271562" y="1944303"/>
            <a:ext cx="28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Reabsorptie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482588-3727-843E-EE49-4D0FAC9C5F0C}"/>
              </a:ext>
            </a:extLst>
          </p:cNvPr>
          <p:cNvSpPr txBox="1"/>
          <p:nvPr/>
        </p:nvSpPr>
        <p:spPr>
          <a:xfrm>
            <a:off x="5954832" y="1944303"/>
            <a:ext cx="213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Synthese</a:t>
            </a:r>
          </a:p>
        </p:txBody>
      </p:sp>
    </p:spTree>
    <p:extLst>
      <p:ext uri="{BB962C8B-B14F-4D97-AF65-F5344CB8AC3E}">
        <p14:creationId xmlns:p14="http://schemas.microsoft.com/office/powerpoint/2010/main" val="9172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8EAD9-D934-03F1-469B-D441B768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Reabsorptie HCO3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CF51-51F9-D970-2CF6-BDFF8134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b="1" dirty="0"/>
              <a:t>Proximale </a:t>
            </a:r>
            <a:r>
              <a:rPr lang="nl-NL" sz="2200" b="1" dirty="0" err="1"/>
              <a:t>tubulus</a:t>
            </a:r>
            <a:r>
              <a:rPr lang="nl-NL" sz="2200" b="1" dirty="0"/>
              <a:t>: </a:t>
            </a:r>
            <a:r>
              <a:rPr lang="nl-NL" sz="2200" dirty="0"/>
              <a:t>alle gefilterde bicarbonaat wordt hier geresorbeerd</a:t>
            </a:r>
            <a:br>
              <a:rPr lang="nl-NL" sz="2200" dirty="0"/>
            </a:br>
            <a:r>
              <a:rPr lang="nl-NL" sz="2200" dirty="0"/>
              <a:t>(Proces gaat via </a:t>
            </a:r>
            <a:r>
              <a:rPr lang="nl-NL" sz="2200" dirty="0" err="1"/>
              <a:t>koolzuuranhydrases</a:t>
            </a:r>
            <a:r>
              <a:rPr lang="nl-NL" sz="2200" dirty="0"/>
              <a:t>)</a:t>
            </a:r>
          </a:p>
          <a:p>
            <a:endParaRPr lang="nl-NL" sz="2200" dirty="0"/>
          </a:p>
          <a:p>
            <a:r>
              <a:rPr lang="nl-NL" sz="2200" dirty="0"/>
              <a:t>Normale plasma HCO3 is 24mmol/l</a:t>
            </a:r>
          </a:p>
          <a:p>
            <a:r>
              <a:rPr lang="nl-NL" sz="2200" dirty="0"/>
              <a:t>Normale </a:t>
            </a:r>
            <a:r>
              <a:rPr lang="nl-NL" sz="2200" dirty="0" err="1"/>
              <a:t>eGFR</a:t>
            </a:r>
            <a:r>
              <a:rPr lang="nl-NL" sz="2200" dirty="0"/>
              <a:t> 100ml/min = 0.1L/ minuut</a:t>
            </a:r>
          </a:p>
          <a:p>
            <a:r>
              <a:rPr lang="nl-NL" sz="2200" dirty="0"/>
              <a:t>1440 minuten per dag</a:t>
            </a:r>
          </a:p>
          <a:p>
            <a:endParaRPr lang="nl-NL" sz="2200" dirty="0"/>
          </a:p>
          <a:p>
            <a:r>
              <a:rPr lang="nl-NL" sz="2200" dirty="0"/>
              <a:t>Resultaat: 24 x 0.1 x 1440 = 3456 </a:t>
            </a:r>
            <a:r>
              <a:rPr lang="nl-NL" sz="2200" dirty="0" err="1"/>
              <a:t>mmol</a:t>
            </a:r>
            <a:r>
              <a:rPr lang="nl-NL" sz="2200" dirty="0"/>
              <a:t> dagelijks gefilterd!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98402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8EAD9-D934-03F1-469B-D441B768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Proximale </a:t>
            </a:r>
            <a:r>
              <a:rPr lang="nl-NL" sz="5400" dirty="0" err="1"/>
              <a:t>tubulus</a:t>
            </a:r>
            <a:r>
              <a:rPr lang="nl-NL" sz="5400" dirty="0"/>
              <a:t>: reabsorptie HCO3-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5ED413-5F5B-03F0-72E2-2EBD7F78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3020" y="1813310"/>
            <a:ext cx="8166946" cy="425291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DCFD0B-2EFF-120A-B052-D38D629F19E2}"/>
              </a:ext>
            </a:extLst>
          </p:cNvPr>
          <p:cNvSpPr txBox="1"/>
          <p:nvPr/>
        </p:nvSpPr>
        <p:spPr>
          <a:xfrm>
            <a:off x="9519385" y="6294922"/>
            <a:ext cx="2454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Acid Base </a:t>
            </a:r>
            <a:r>
              <a:rPr lang="nl-NL" sz="900" dirty="0" err="1"/>
              <a:t>Physiology</a:t>
            </a:r>
            <a:r>
              <a:rPr lang="nl-NL" sz="900" dirty="0"/>
              <a:t> I </a:t>
            </a:r>
            <a:r>
              <a:rPr lang="nl-NL" sz="900" dirty="0" err="1"/>
              <a:t>Renal</a:t>
            </a:r>
            <a:r>
              <a:rPr lang="nl-NL" sz="900" dirty="0"/>
              <a:t> </a:t>
            </a:r>
            <a:r>
              <a:rPr lang="nl-NL" sz="900" dirty="0" err="1"/>
              <a:t>regulation</a:t>
            </a:r>
            <a:r>
              <a:rPr lang="nl-NL" sz="900" dirty="0"/>
              <a:t> I </a:t>
            </a:r>
            <a:r>
              <a:rPr lang="nl-NL" sz="900" dirty="0" err="1"/>
              <a:t>https</a:t>
            </a:r>
            <a:r>
              <a:rPr lang="nl-NL" sz="900" dirty="0"/>
              <a:t>://</a:t>
            </a:r>
            <a:r>
              <a:rPr lang="nl-NL" sz="900" dirty="0" err="1"/>
              <a:t>www.youtube.com</a:t>
            </a:r>
            <a:r>
              <a:rPr lang="nl-NL" sz="900" dirty="0"/>
              <a:t>/</a:t>
            </a:r>
            <a:r>
              <a:rPr lang="nl-NL" sz="900" dirty="0" err="1"/>
              <a:t>watch?v</a:t>
            </a:r>
            <a:r>
              <a:rPr lang="nl-NL" sz="900" dirty="0"/>
              <a:t>=88dHypAATzQ</a:t>
            </a:r>
          </a:p>
        </p:txBody>
      </p:sp>
    </p:spTree>
    <p:extLst>
      <p:ext uri="{BB962C8B-B14F-4D97-AF65-F5344CB8AC3E}">
        <p14:creationId xmlns:p14="http://schemas.microsoft.com/office/powerpoint/2010/main" val="102459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8EAD9-D934-03F1-469B-D441B768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5400" dirty="0"/>
              <a:t>Proximale </a:t>
            </a:r>
            <a:r>
              <a:rPr lang="nl-NL" sz="5400" dirty="0" err="1"/>
              <a:t>tubulus</a:t>
            </a:r>
            <a:r>
              <a:rPr lang="nl-NL" sz="5400" dirty="0"/>
              <a:t>: reabsorptie HCO3-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5ED413-5F5B-03F0-72E2-2EBD7F78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3020" y="1813310"/>
            <a:ext cx="8166946" cy="425291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DCFD0B-2EFF-120A-B052-D38D629F19E2}"/>
              </a:ext>
            </a:extLst>
          </p:cNvPr>
          <p:cNvSpPr txBox="1"/>
          <p:nvPr/>
        </p:nvSpPr>
        <p:spPr>
          <a:xfrm>
            <a:off x="9519385" y="6294922"/>
            <a:ext cx="2454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Acid Base </a:t>
            </a:r>
            <a:r>
              <a:rPr lang="nl-NL" sz="900" dirty="0" err="1"/>
              <a:t>Physiology</a:t>
            </a:r>
            <a:r>
              <a:rPr lang="nl-NL" sz="900" dirty="0"/>
              <a:t> I </a:t>
            </a:r>
            <a:r>
              <a:rPr lang="nl-NL" sz="900" dirty="0" err="1"/>
              <a:t>Renal</a:t>
            </a:r>
            <a:r>
              <a:rPr lang="nl-NL" sz="900" dirty="0"/>
              <a:t> </a:t>
            </a:r>
            <a:r>
              <a:rPr lang="nl-NL" sz="900" dirty="0" err="1"/>
              <a:t>regulation</a:t>
            </a:r>
            <a:r>
              <a:rPr lang="nl-NL" sz="900" dirty="0"/>
              <a:t> I </a:t>
            </a:r>
            <a:r>
              <a:rPr lang="nl-NL" sz="900" dirty="0" err="1"/>
              <a:t>https</a:t>
            </a:r>
            <a:r>
              <a:rPr lang="nl-NL" sz="900" dirty="0"/>
              <a:t>://</a:t>
            </a:r>
            <a:r>
              <a:rPr lang="nl-NL" sz="900" dirty="0" err="1"/>
              <a:t>www.youtube.com</a:t>
            </a:r>
            <a:r>
              <a:rPr lang="nl-NL" sz="900" dirty="0"/>
              <a:t>/</a:t>
            </a:r>
            <a:r>
              <a:rPr lang="nl-NL" sz="900" dirty="0" err="1"/>
              <a:t>watch?v</a:t>
            </a:r>
            <a:r>
              <a:rPr lang="nl-NL" sz="900" dirty="0"/>
              <a:t>=88dHypAATzQ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91F24538-F3D5-EC36-682D-1E65D9EF82FB}"/>
              </a:ext>
            </a:extLst>
          </p:cNvPr>
          <p:cNvSpPr/>
          <p:nvPr/>
        </p:nvSpPr>
        <p:spPr>
          <a:xfrm>
            <a:off x="4177365" y="4757115"/>
            <a:ext cx="808522" cy="423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Tm: 24</a:t>
            </a:r>
          </a:p>
        </p:txBody>
      </p:sp>
    </p:spTree>
    <p:extLst>
      <p:ext uri="{BB962C8B-B14F-4D97-AF65-F5344CB8AC3E}">
        <p14:creationId xmlns:p14="http://schemas.microsoft.com/office/powerpoint/2010/main" val="96875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8EAD9-D934-03F1-469B-D441B768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5400" b="1" dirty="0"/>
              <a:t>Renale tubulaire acidose type 2 (proximale RTA)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5ED413-5F5B-03F0-72E2-2EBD7F78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3020" y="1813310"/>
            <a:ext cx="8166946" cy="425291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DCFD0B-2EFF-120A-B052-D38D629F19E2}"/>
              </a:ext>
            </a:extLst>
          </p:cNvPr>
          <p:cNvSpPr txBox="1"/>
          <p:nvPr/>
        </p:nvSpPr>
        <p:spPr>
          <a:xfrm>
            <a:off x="9519385" y="6294922"/>
            <a:ext cx="2454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Bron: Acid Base </a:t>
            </a:r>
            <a:r>
              <a:rPr lang="nl-NL" sz="900" dirty="0" err="1"/>
              <a:t>Physiology</a:t>
            </a:r>
            <a:r>
              <a:rPr lang="nl-NL" sz="900" dirty="0"/>
              <a:t> I </a:t>
            </a:r>
            <a:r>
              <a:rPr lang="nl-NL" sz="900" dirty="0" err="1"/>
              <a:t>Renal</a:t>
            </a:r>
            <a:r>
              <a:rPr lang="nl-NL" sz="900" dirty="0"/>
              <a:t> </a:t>
            </a:r>
            <a:r>
              <a:rPr lang="nl-NL" sz="900" dirty="0" err="1"/>
              <a:t>regulation</a:t>
            </a:r>
            <a:r>
              <a:rPr lang="nl-NL" sz="900" dirty="0"/>
              <a:t> I </a:t>
            </a:r>
            <a:r>
              <a:rPr lang="nl-NL" sz="900" dirty="0" err="1"/>
              <a:t>https</a:t>
            </a:r>
            <a:r>
              <a:rPr lang="nl-NL" sz="900" dirty="0"/>
              <a:t>://</a:t>
            </a:r>
            <a:r>
              <a:rPr lang="nl-NL" sz="900" dirty="0" err="1"/>
              <a:t>www.youtube.com</a:t>
            </a:r>
            <a:r>
              <a:rPr lang="nl-NL" sz="900" dirty="0"/>
              <a:t>/</a:t>
            </a:r>
            <a:r>
              <a:rPr lang="nl-NL" sz="900" dirty="0" err="1"/>
              <a:t>watch?v</a:t>
            </a:r>
            <a:r>
              <a:rPr lang="nl-NL" sz="900" dirty="0"/>
              <a:t>=88dHypAATzQ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91F24538-F3D5-EC36-682D-1E65D9EF82FB}"/>
              </a:ext>
            </a:extLst>
          </p:cNvPr>
          <p:cNvSpPr/>
          <p:nvPr/>
        </p:nvSpPr>
        <p:spPr>
          <a:xfrm>
            <a:off x="4177365" y="4757115"/>
            <a:ext cx="808522" cy="423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rgbClr val="FF0000"/>
                </a:solidFill>
              </a:rPr>
              <a:t>Tm: 15</a:t>
            </a:r>
          </a:p>
        </p:txBody>
      </p:sp>
    </p:spTree>
    <p:extLst>
      <p:ext uri="{BB962C8B-B14F-4D97-AF65-F5344CB8AC3E}">
        <p14:creationId xmlns:p14="http://schemas.microsoft.com/office/powerpoint/2010/main" val="63382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C6A90F-F135-994C-C9C8-96381CE6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 b="1"/>
              <a:t>Renale tubulaire acidose type 2 (proximale RTA)</a:t>
            </a:r>
            <a:endParaRPr lang="nl-NL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91A55-488E-1FF0-C947-B8C722D2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De grenswaarde ™ is de maximale plasma concentratie waarbij de proximale </a:t>
            </a:r>
            <a:r>
              <a:rPr lang="nl-NL" sz="2200" dirty="0" err="1"/>
              <a:t>tubulus</a:t>
            </a:r>
            <a:r>
              <a:rPr lang="nl-NL" sz="2200" dirty="0"/>
              <a:t> alle HCO3- deeltjes kan </a:t>
            </a:r>
            <a:r>
              <a:rPr lang="nl-NL" sz="2200" dirty="0" err="1"/>
              <a:t>reabsorberen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Boven de Tm zal HCO3- niet volledig worden </a:t>
            </a:r>
            <a:r>
              <a:rPr lang="nl-NL" sz="2200" dirty="0" err="1"/>
              <a:t>gereabsorbeerd</a:t>
            </a:r>
            <a:r>
              <a:rPr lang="nl-NL" sz="2200" dirty="0"/>
              <a:t> en worden </a:t>
            </a:r>
            <a:r>
              <a:rPr lang="nl-NL" sz="2200" dirty="0" err="1"/>
              <a:t>uitgeplast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In Proximale RTA (type 2) is de Tm voor bicarbonaat verminderd van 26 naar 15-20mmol/L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>
                <a:sym typeface="Wingdings" pitchFamily="2" charset="2"/>
              </a:rPr>
              <a:t> Serum HCO3 daalt naar de </a:t>
            </a:r>
            <a:r>
              <a:rPr lang="nl-NL" sz="2200" dirty="0" err="1">
                <a:sym typeface="Wingdings" pitchFamily="2" charset="2"/>
              </a:rPr>
              <a:t>treshold</a:t>
            </a:r>
            <a:r>
              <a:rPr lang="nl-NL" sz="2200" dirty="0">
                <a:sym typeface="Wingdings" pitchFamily="2" charset="2"/>
              </a:rPr>
              <a:t> waarde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6465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C6A90F-F135-994C-C9C8-96381CE6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200" b="1" dirty="0"/>
              <a:t>Renale tubulaire acidose type 2 (proximale RTA)</a:t>
            </a:r>
            <a:br>
              <a:rPr lang="nl-NL" sz="4200" b="1" dirty="0"/>
            </a:br>
            <a:r>
              <a:rPr lang="nl-NL" sz="4200" b="1" dirty="0"/>
              <a:t>	Oorzaken</a:t>
            </a:r>
            <a:endParaRPr lang="nl-NL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41F37C-5DF5-6067-811B-DE558500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2328069"/>
            <a:ext cx="8331200" cy="3454400"/>
          </a:xfrm>
        </p:spPr>
      </p:pic>
    </p:spTree>
    <p:extLst>
      <p:ext uri="{BB962C8B-B14F-4D97-AF65-F5344CB8AC3E}">
        <p14:creationId xmlns:p14="http://schemas.microsoft.com/office/powerpoint/2010/main" val="248752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C87C-E367-B374-C515-D2E67838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Synthese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BD8A45-1C56-9D85-2E6A-A0714362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Er wordt net zoveel HCO3- gesynthetiseerd als dat er wordt verbruikt. </a:t>
            </a:r>
            <a:br>
              <a:rPr lang="nl-NL" sz="2200" dirty="0"/>
            </a:br>
            <a:r>
              <a:rPr lang="nl-NL" sz="2200" dirty="0">
                <a:sym typeface="Wingdings" pitchFamily="2" charset="2"/>
              </a:rPr>
              <a:t> In volwassenen: 1mmol/kg. </a:t>
            </a:r>
            <a:br>
              <a:rPr lang="nl-NL" sz="2200" dirty="0">
                <a:sym typeface="Wingdings" pitchFamily="2" charset="2"/>
              </a:rPr>
            </a:br>
            <a:r>
              <a:rPr lang="nl-NL" sz="2200" dirty="0">
                <a:sym typeface="Wingdings" pitchFamily="2" charset="2"/>
              </a:rPr>
              <a:t> Indien volwassene van 60kg: gemiddeld dagelijks 60 </a:t>
            </a:r>
            <a:r>
              <a:rPr lang="nl-NL" sz="2200" dirty="0" err="1">
                <a:sym typeface="Wingdings" pitchFamily="2" charset="2"/>
              </a:rPr>
              <a:t>mmol</a:t>
            </a:r>
            <a:r>
              <a:rPr lang="nl-NL" sz="2200" dirty="0">
                <a:sym typeface="Wingdings" pitchFamily="2" charset="2"/>
              </a:rPr>
              <a:t> bicarbonaat synthese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49325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8F0991-7066-8FB1-EDA7-971259F5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Inhoud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B8CCB3-05EA-4280-7B3E-12A0BE04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4" r="2097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3DCE6-2954-793D-9ADC-B7F206FE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NL" sz="2200"/>
              <a:t>Casus</a:t>
            </a:r>
          </a:p>
          <a:p>
            <a:r>
              <a:rPr lang="nl-NL" sz="2200"/>
              <a:t>Metabole acidose</a:t>
            </a:r>
          </a:p>
          <a:p>
            <a:r>
              <a:rPr lang="nl-NL" sz="2200"/>
              <a:t>Fysiologie zuur/base homeostase nieren</a:t>
            </a:r>
          </a:p>
          <a:p>
            <a:r>
              <a:rPr lang="nl-NL" sz="2200"/>
              <a:t>Renale tubulaire acidose</a:t>
            </a:r>
          </a:p>
        </p:txBody>
      </p:sp>
    </p:spTree>
    <p:extLst>
      <p:ext uri="{BB962C8B-B14F-4D97-AF65-F5344CB8AC3E}">
        <p14:creationId xmlns:p14="http://schemas.microsoft.com/office/powerpoint/2010/main" val="154498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4D2D0-95CB-62B9-7806-00B819BB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3B1FFAE4-72D8-0C70-9339-A63D4A5B3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288" y="1825625"/>
            <a:ext cx="6901424" cy="4351338"/>
          </a:xfrm>
        </p:spPr>
      </p:pic>
    </p:spTree>
    <p:extLst>
      <p:ext uri="{BB962C8B-B14F-4D97-AF65-F5344CB8AC3E}">
        <p14:creationId xmlns:p14="http://schemas.microsoft.com/office/powerpoint/2010/main" val="256760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2F31-6BC3-3EE8-C644-E30D45EE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Synthese van HCO3- en excretie van H+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4F4554E-555C-4A54-0DCE-4DBB66CE8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374" y="1825625"/>
            <a:ext cx="7179251" cy="4351338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D51B7C8-50F0-B859-E89B-4331B65E5864}"/>
              </a:ext>
            </a:extLst>
          </p:cNvPr>
          <p:cNvSpPr/>
          <p:nvPr/>
        </p:nvSpPr>
        <p:spPr>
          <a:xfrm>
            <a:off x="2685448" y="1915427"/>
            <a:ext cx="1828800" cy="39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132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7E3B51-138B-6D7C-FF12-0A737F59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Excretie van H+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3346C-1A96-2E9C-090F-CD7F6669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Dagelijkse H+ productie: 50 </a:t>
            </a:r>
            <a:r>
              <a:rPr lang="nl-NL" sz="2200" dirty="0" err="1"/>
              <a:t>mmol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1. </a:t>
            </a:r>
            <a:r>
              <a:rPr lang="nl-NL" sz="2200" b="1" dirty="0"/>
              <a:t>Oplossen</a:t>
            </a:r>
          </a:p>
          <a:p>
            <a:r>
              <a:rPr lang="nl-NL" sz="2200" dirty="0"/>
              <a:t>H+ kan oplossen in urine, met als uiterste zuurtegraad een pH van 4.5. </a:t>
            </a:r>
            <a:br>
              <a:rPr lang="nl-NL" sz="2200" dirty="0"/>
            </a:br>
            <a:r>
              <a:rPr lang="nl-NL" sz="2200" dirty="0">
                <a:sym typeface="Wingdings" pitchFamily="2" charset="2"/>
              </a:rPr>
              <a:t> Dit is dus 1000x zo’n hoge H+ concentratie als H+ in het bloed (pH 7.4)</a:t>
            </a:r>
            <a:br>
              <a:rPr lang="nl-NL" sz="2200" dirty="0">
                <a:sym typeface="Wingdings" pitchFamily="2" charset="2"/>
              </a:rPr>
            </a:br>
            <a:r>
              <a:rPr lang="nl-NL" sz="2200" dirty="0">
                <a:sym typeface="Wingdings" pitchFamily="2" charset="2"/>
              </a:rPr>
              <a:t> Echter is dit maar 0.04 </a:t>
            </a:r>
            <a:r>
              <a:rPr lang="nl-NL" sz="2200" dirty="0" err="1">
                <a:sym typeface="Wingdings" pitchFamily="2" charset="2"/>
              </a:rPr>
              <a:t>mmol</a:t>
            </a:r>
            <a:r>
              <a:rPr lang="nl-NL" sz="2200" dirty="0">
                <a:sym typeface="Wingdings" pitchFamily="2" charset="2"/>
              </a:rPr>
              <a:t>/l H+ in de voorurine</a:t>
            </a:r>
            <a:br>
              <a:rPr lang="nl-NL" sz="2200" dirty="0">
                <a:sym typeface="Wingdings" pitchFamily="2" charset="2"/>
              </a:rPr>
            </a:br>
            <a:r>
              <a:rPr lang="nl-NL" sz="2200" dirty="0">
                <a:sym typeface="Wingdings" pitchFamily="2" charset="2"/>
              </a:rPr>
              <a:t> Dus maar 0.1% van de dagelijkse H+ wordt via oplossing uitgescheden.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2. </a:t>
            </a:r>
            <a:r>
              <a:rPr lang="nl-NL" sz="2200" b="1" dirty="0"/>
              <a:t>Binden aan buffers</a:t>
            </a:r>
          </a:p>
          <a:p>
            <a:r>
              <a:rPr lang="nl-NL" sz="2200" dirty="0"/>
              <a:t>Ammoniak &gt; fosfaat</a:t>
            </a:r>
          </a:p>
          <a:p>
            <a:r>
              <a:rPr lang="nl-NL" sz="2200" dirty="0"/>
              <a:t>Productie van ammoniak kan worden verhoogd door de nier bij acidose. </a:t>
            </a:r>
          </a:p>
        </p:txBody>
      </p:sp>
    </p:spTree>
    <p:extLst>
      <p:ext uri="{BB962C8B-B14F-4D97-AF65-F5344CB8AC3E}">
        <p14:creationId xmlns:p14="http://schemas.microsoft.com/office/powerpoint/2010/main" val="422943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2F31-6BC3-3EE8-C644-E30D45EE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Excretie van H+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4F4554E-555C-4A54-0DCE-4DBB66CE8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374" y="1825625"/>
            <a:ext cx="7179251" cy="4351338"/>
          </a:xfrm>
        </p:spPr>
      </p:pic>
    </p:spTree>
    <p:extLst>
      <p:ext uri="{BB962C8B-B14F-4D97-AF65-F5344CB8AC3E}">
        <p14:creationId xmlns:p14="http://schemas.microsoft.com/office/powerpoint/2010/main" val="342559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8A615-38F6-0F60-74B6-766CC698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Excretie van H+ (gebufferd)</a:t>
            </a:r>
          </a:p>
        </p:txBody>
      </p:sp>
      <p:pic>
        <p:nvPicPr>
          <p:cNvPr id="4" name="Picture 4" descr="DN fate of H+3">
            <a:extLst>
              <a:ext uri="{FF2B5EF4-FFF2-40B4-BE49-F238E27FC236}">
                <a16:creationId xmlns:a16="http://schemas.microsoft.com/office/drawing/2014/main" id="{BF012A92-F483-B46D-14E6-2923A7B78F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9754" y="1869708"/>
            <a:ext cx="584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58DA9E2-B8A6-E210-36C5-47CBC987F54D}"/>
              </a:ext>
            </a:extLst>
          </p:cNvPr>
          <p:cNvSpPr/>
          <p:nvPr/>
        </p:nvSpPr>
        <p:spPr>
          <a:xfrm>
            <a:off x="3174999" y="3205214"/>
            <a:ext cx="4053573" cy="2550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21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A281A-40C4-62BE-4BAB-571CEDDC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RTA type 1 (distale RTA)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DCFB7B3-BF93-AB05-FCD3-BD46D64EE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6374" y="1825625"/>
            <a:ext cx="7179251" cy="4351338"/>
          </a:xfr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B1F189D-268D-61C5-5CC7-BAFBF354187B}"/>
              </a:ext>
            </a:extLst>
          </p:cNvPr>
          <p:cNvCxnSpPr>
            <a:cxnSpLocks/>
          </p:cNvCxnSpPr>
          <p:nvPr/>
        </p:nvCxnSpPr>
        <p:spPr>
          <a:xfrm>
            <a:off x="8016949" y="3615070"/>
            <a:ext cx="703521" cy="79744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4F37FD1-F196-A457-6DB0-A3554A585826}"/>
              </a:ext>
            </a:extLst>
          </p:cNvPr>
          <p:cNvCxnSpPr>
            <a:cxnSpLocks/>
          </p:cNvCxnSpPr>
          <p:nvPr/>
        </p:nvCxnSpPr>
        <p:spPr>
          <a:xfrm flipH="1">
            <a:off x="8016949" y="3615070"/>
            <a:ext cx="703521" cy="797442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81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CD2DC6-D3ED-EB3B-93D4-961F5C88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nl-NL" sz="5400" dirty="0"/>
              <a:t>RTA type 1 (distaal) - Oorzaken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158C8309-1EAA-24E8-6756-38217E08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995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A383F8-736F-C324-4E6A-C00B1BD2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6380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CC4B43-F693-0EBC-4DBF-18C5B5D7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RTA type 4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C72F8AA-9B3F-72ED-AF70-6AD8F21445AA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Chronische</a:t>
            </a:r>
            <a:r>
              <a:rPr lang="en-US" sz="2200" b="1" dirty="0"/>
              <a:t> </a:t>
            </a:r>
            <a:r>
              <a:rPr lang="en-US" sz="2200" b="1" dirty="0" err="1"/>
              <a:t>hyperkaliëmie</a:t>
            </a:r>
            <a:r>
              <a:rPr lang="en-US" sz="2200" b="1" dirty="0"/>
              <a:t> – door </a:t>
            </a:r>
            <a:r>
              <a:rPr lang="en-US" sz="2200" b="1" dirty="0" err="1"/>
              <a:t>welke</a:t>
            </a:r>
            <a:r>
              <a:rPr lang="en-US" sz="2200" b="1" dirty="0"/>
              <a:t> </a:t>
            </a:r>
            <a:r>
              <a:rPr lang="en-US" sz="2200" b="1" dirty="0" err="1"/>
              <a:t>oorzaak</a:t>
            </a:r>
            <a:r>
              <a:rPr lang="en-US" sz="2200" b="1" dirty="0"/>
              <a:t> dan </a:t>
            </a:r>
            <a:r>
              <a:rPr lang="en-US" sz="2200" b="1" dirty="0" err="1"/>
              <a:t>ook</a:t>
            </a:r>
            <a:r>
              <a:rPr lang="en-US" sz="2200" b="1" dirty="0"/>
              <a:t> - is de </a:t>
            </a:r>
            <a:r>
              <a:rPr lang="en-US" sz="2200" b="1" dirty="0" err="1"/>
              <a:t>oorzaak</a:t>
            </a:r>
            <a:r>
              <a:rPr lang="en-US" sz="2200" b="1" dirty="0"/>
              <a:t>!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Chronische</a:t>
            </a:r>
            <a:r>
              <a:rPr lang="en-US" sz="2200" dirty="0"/>
              <a:t> </a:t>
            </a:r>
            <a:r>
              <a:rPr lang="en-US" sz="2200" dirty="0" err="1"/>
              <a:t>hyperkaliëmie</a:t>
            </a:r>
            <a:r>
              <a:rPr lang="en-US" sz="2200" dirty="0"/>
              <a:t> </a:t>
            </a:r>
            <a:r>
              <a:rPr lang="en-US" sz="2200" dirty="0" err="1"/>
              <a:t>leidt</a:t>
            </a:r>
            <a:r>
              <a:rPr lang="en-US" sz="2200" dirty="0"/>
              <a:t> tot </a:t>
            </a:r>
            <a:r>
              <a:rPr lang="en-US" sz="2200" dirty="0" err="1"/>
              <a:t>verminderde</a:t>
            </a:r>
            <a:r>
              <a:rPr lang="en-US" sz="2200" dirty="0"/>
              <a:t> </a:t>
            </a:r>
            <a:r>
              <a:rPr lang="en-US" sz="2200" dirty="0" err="1"/>
              <a:t>ammoniakproductie</a:t>
            </a:r>
            <a:r>
              <a:rPr lang="en-US" sz="2200" dirty="0"/>
              <a:t> in de </a:t>
            </a:r>
            <a:r>
              <a:rPr lang="en-US" sz="2200" dirty="0" err="1"/>
              <a:t>nier</a:t>
            </a:r>
            <a:r>
              <a:rPr lang="en-US" sz="22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Verminderde</a:t>
            </a:r>
            <a:r>
              <a:rPr lang="en-US" sz="2200" dirty="0"/>
              <a:t> </a:t>
            </a:r>
            <a:r>
              <a:rPr lang="en-US" sz="2200" dirty="0" err="1"/>
              <a:t>mogelijkheid</a:t>
            </a:r>
            <a:r>
              <a:rPr lang="en-US" sz="2200" dirty="0"/>
              <a:t> tot buffering van H+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Meestal </a:t>
            </a:r>
            <a:r>
              <a:rPr lang="en-US" sz="2200" dirty="0" err="1"/>
              <a:t>milde</a:t>
            </a:r>
            <a:r>
              <a:rPr lang="en-US" sz="2200" dirty="0"/>
              <a:t> </a:t>
            </a:r>
            <a:r>
              <a:rPr lang="en-US" sz="2200" dirty="0" err="1"/>
              <a:t>acidose</a:t>
            </a:r>
            <a:endParaRPr lang="en-US" sz="2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08D657-A400-A82E-F2D9-3DB712B5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58" r="-2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2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CC4B43-F693-0EBC-4DBF-18C5B5D7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RTA type 4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C72F8AA-9B3F-72ED-AF70-6AD8F21445AA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B89ACB2D-46A8-A0E6-63A0-DC960BE79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3323432"/>
            <a:ext cx="3873500" cy="3098800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36B1DFE-7745-CFEC-B55E-E63CF6D47040}"/>
              </a:ext>
            </a:extLst>
          </p:cNvPr>
          <p:cNvSpPr txBox="1"/>
          <p:nvPr/>
        </p:nvSpPr>
        <p:spPr>
          <a:xfrm>
            <a:off x="1398651" y="2036046"/>
            <a:ext cx="4695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-Intracellulaire acidose </a:t>
            </a:r>
            <a:r>
              <a:rPr lang="nl-NL" b="1" dirty="0"/>
              <a:t>stimuleert</a:t>
            </a:r>
            <a:r>
              <a:rPr lang="nl-NL" dirty="0"/>
              <a:t> renale ammoniak productie</a:t>
            </a:r>
            <a:br>
              <a:rPr lang="nl-NL" dirty="0"/>
            </a:br>
            <a:r>
              <a:rPr lang="nl-NL" dirty="0"/>
              <a:t>-Intracellulaire alkalose </a:t>
            </a:r>
            <a:r>
              <a:rPr lang="nl-NL" b="1" dirty="0"/>
              <a:t>remt</a:t>
            </a:r>
            <a:r>
              <a:rPr lang="nl-NL" dirty="0"/>
              <a:t> renale renale ammoniak productie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F50152E-D185-44AB-4BFF-138D703B928A}"/>
              </a:ext>
            </a:extLst>
          </p:cNvPr>
          <p:cNvSpPr txBox="1"/>
          <p:nvPr/>
        </p:nvSpPr>
        <p:spPr>
          <a:xfrm>
            <a:off x="6329363" y="3686175"/>
            <a:ext cx="4471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 extracellulair kalium </a:t>
            </a:r>
            <a:r>
              <a:rPr lang="nl-NL" dirty="0">
                <a:sym typeface="Wingdings" pitchFamily="2" charset="2"/>
              </a:rPr>
              <a:t> </a:t>
            </a:r>
            <a:br>
              <a:rPr lang="nl-NL" dirty="0">
                <a:sym typeface="Wingdings" pitchFamily="2" charset="2"/>
              </a:rPr>
            </a:br>
            <a:r>
              <a:rPr lang="nl-NL" dirty="0">
                <a:sym typeface="Wingdings" pitchFamily="2" charset="2"/>
              </a:rPr>
              <a:t>Door diffusie ook hoger intracellulair kalium  H+ gaat de cel uit om elektroneutraliteit te houden  intracellulaire alkalose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61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80FD65-8A24-3A6D-4611-96D079FD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RTA type 4 - Oorzaken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C4C12082-9BB3-4359-E1B3-9CD60B65C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087" y="2074475"/>
            <a:ext cx="8328025" cy="45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D952D-0D6D-2864-1186-07D37485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Casus: Patient A (57 jaar)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9D522-08CA-97EE-56C3-AC9222BB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SEH presentatie: algehele malaise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VG: onverklaarde repeterende metabole </a:t>
            </a:r>
            <a:r>
              <a:rPr lang="nl-NL" sz="2200" dirty="0" err="1"/>
              <a:t>acidoses</a:t>
            </a:r>
            <a:r>
              <a:rPr lang="nl-NL" sz="2200" dirty="0"/>
              <a:t> </a:t>
            </a:r>
            <a:r>
              <a:rPr lang="nl-NL" sz="2200" dirty="0" err="1"/>
              <a:t>wv</a:t>
            </a:r>
            <a:r>
              <a:rPr lang="nl-NL" sz="2200" dirty="0"/>
              <a:t> start natriumbicarbonaat 3dd500mg.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A/ toenemend vermoeid sinds een week, misselijk, 1x gebraakt</a:t>
            </a:r>
            <a:br>
              <a:rPr lang="nl-NL" sz="2200" dirty="0"/>
            </a:br>
            <a:r>
              <a:rPr lang="nl-NL" sz="2200" dirty="0"/>
              <a:t>LO/ </a:t>
            </a:r>
            <a:r>
              <a:rPr lang="nl-NL" sz="2200" dirty="0" err="1"/>
              <a:t>Tachypnoe</a:t>
            </a:r>
            <a:r>
              <a:rPr lang="nl-NL" sz="2200" dirty="0"/>
              <a:t> 24/min</a:t>
            </a:r>
            <a:br>
              <a:rPr lang="nl-NL" sz="2200" dirty="0"/>
            </a:br>
            <a:r>
              <a:rPr lang="nl-NL" sz="2200" dirty="0"/>
              <a:t>Lab/ geen bijzonderheden</a:t>
            </a:r>
            <a:br>
              <a:rPr lang="nl-NL" sz="2200" dirty="0"/>
            </a:br>
            <a:r>
              <a:rPr lang="nl-NL" sz="2200" dirty="0" err="1"/>
              <a:t>Arterieël</a:t>
            </a:r>
            <a:r>
              <a:rPr lang="nl-NL" sz="2200" dirty="0"/>
              <a:t> gas: pH 7.28, pCO2 4.1, p02 100mmHg, Bicarbonaat 13</a:t>
            </a:r>
            <a:br>
              <a:rPr lang="nl-NL" sz="2200" dirty="0"/>
            </a:br>
            <a:br>
              <a:rPr lang="nl-NL" sz="2200" dirty="0"/>
            </a:br>
            <a:r>
              <a:rPr lang="nl-NL" sz="2200" b="1" dirty="0"/>
              <a:t>Zuur/base stoornis?</a:t>
            </a:r>
            <a:br>
              <a:rPr lang="nl-NL" sz="2200" dirty="0"/>
            </a:br>
            <a:br>
              <a:rPr lang="nl-NL" sz="22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903836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BF24-7908-059C-B63A-99C49E45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RTA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00DCB-8E8B-C625-5EC7-A3F388C9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b="1" dirty="0"/>
              <a:t>Type 2: </a:t>
            </a:r>
            <a:br>
              <a:rPr lang="nl-NL" sz="2200" b="1" dirty="0"/>
            </a:br>
            <a:r>
              <a:rPr lang="nl-NL" sz="2200" dirty="0"/>
              <a:t>in proximale </a:t>
            </a:r>
            <a:r>
              <a:rPr lang="nl-NL" sz="2200" dirty="0" err="1"/>
              <a:t>tubulus</a:t>
            </a:r>
            <a:r>
              <a:rPr lang="nl-NL" sz="2200" dirty="0"/>
              <a:t> is setpoint te laag </a:t>
            </a:r>
            <a:r>
              <a:rPr lang="nl-NL" sz="2200" dirty="0">
                <a:sym typeface="Wingdings" pitchFamily="2" charset="2"/>
              </a:rPr>
              <a:t> HCO3- wordt </a:t>
            </a:r>
            <a:r>
              <a:rPr lang="nl-NL" sz="2200" dirty="0" err="1">
                <a:sym typeface="Wingdings" pitchFamily="2" charset="2"/>
              </a:rPr>
              <a:t>uitgeplast</a:t>
            </a:r>
            <a:endParaRPr lang="nl-NL" sz="2200" dirty="0">
              <a:sym typeface="Wingdings" pitchFamily="2" charset="2"/>
            </a:endParaRPr>
          </a:p>
          <a:p>
            <a:endParaRPr lang="nl-NL" sz="2200" dirty="0">
              <a:sym typeface="Wingdings" pitchFamily="2" charset="2"/>
            </a:endParaRPr>
          </a:p>
          <a:p>
            <a:r>
              <a:rPr lang="nl-NL" sz="2200" b="1" dirty="0">
                <a:sym typeface="Wingdings" pitchFamily="2" charset="2"/>
              </a:rPr>
              <a:t>Type 1: </a:t>
            </a:r>
            <a:br>
              <a:rPr lang="nl-NL" sz="2200" b="1" dirty="0">
                <a:sym typeface="Wingdings" pitchFamily="2" charset="2"/>
              </a:rPr>
            </a:br>
            <a:r>
              <a:rPr lang="nl-NL" sz="2200" dirty="0">
                <a:sym typeface="Wingdings" pitchFamily="2" charset="2"/>
              </a:rPr>
              <a:t>In de alfa </a:t>
            </a:r>
            <a:r>
              <a:rPr lang="nl-NL" sz="2200" dirty="0" err="1">
                <a:sym typeface="Wingdings" pitchFamily="2" charset="2"/>
              </a:rPr>
              <a:t>intercalated</a:t>
            </a:r>
            <a:r>
              <a:rPr lang="nl-NL" sz="2200" dirty="0">
                <a:sym typeface="Wingdings" pitchFamily="2" charset="2"/>
              </a:rPr>
              <a:t> </a:t>
            </a:r>
            <a:r>
              <a:rPr lang="nl-NL" sz="2200" dirty="0" err="1">
                <a:sym typeface="Wingdings" pitchFamily="2" charset="2"/>
              </a:rPr>
              <a:t>cells</a:t>
            </a:r>
            <a:r>
              <a:rPr lang="nl-NL" sz="2200" dirty="0">
                <a:sym typeface="Wingdings" pitchFamily="2" charset="2"/>
              </a:rPr>
              <a:t> (distale </a:t>
            </a:r>
            <a:r>
              <a:rPr lang="nl-NL" sz="2200" dirty="0" err="1">
                <a:sym typeface="Wingdings" pitchFamily="2" charset="2"/>
              </a:rPr>
              <a:t>tubulus</a:t>
            </a:r>
            <a:r>
              <a:rPr lang="nl-NL" sz="2200" dirty="0">
                <a:sym typeface="Wingdings" pitchFamily="2" charset="2"/>
              </a:rPr>
              <a:t>) wordt H+ niet uitgescheden in de voorurine en HCO3- minder gesynthetiseerd.</a:t>
            </a:r>
          </a:p>
          <a:p>
            <a:endParaRPr lang="nl-NL" sz="2200" dirty="0">
              <a:sym typeface="Wingdings" pitchFamily="2" charset="2"/>
            </a:endParaRPr>
          </a:p>
          <a:p>
            <a:r>
              <a:rPr lang="nl-NL" sz="2200" b="1" dirty="0">
                <a:sym typeface="Wingdings" pitchFamily="2" charset="2"/>
              </a:rPr>
              <a:t>Type 4: </a:t>
            </a:r>
            <a:br>
              <a:rPr lang="nl-NL" sz="2200" b="1" dirty="0">
                <a:sym typeface="Wingdings" pitchFamily="2" charset="2"/>
              </a:rPr>
            </a:br>
            <a:r>
              <a:rPr lang="nl-NL" sz="2200" dirty="0">
                <a:sym typeface="Wingdings" pitchFamily="2" charset="2"/>
              </a:rPr>
              <a:t>Door chronische </a:t>
            </a:r>
            <a:r>
              <a:rPr lang="nl-NL" sz="2200" dirty="0" err="1">
                <a:sym typeface="Wingdings" pitchFamily="2" charset="2"/>
              </a:rPr>
              <a:t>hyperK</a:t>
            </a:r>
            <a:r>
              <a:rPr lang="nl-NL" sz="2200" dirty="0">
                <a:sym typeface="Wingdings" pitchFamily="2" charset="2"/>
              </a:rPr>
              <a:t> minder NH3 productie in renale cellen  Verminderde H+ excretie en secundair hieraan minder synthese HCO3-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446615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52A1B6-00B9-70E5-0CB6-EA1B6DE7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Diagnostiek naar RTA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B042432-15AA-A0C9-7CBF-8BBC28944DAB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Urine anion gap </a:t>
            </a:r>
            <a:r>
              <a:rPr lang="en-US" sz="2000" dirty="0" err="1"/>
              <a:t>bepalen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Urine anion gap: (Na</a:t>
            </a:r>
            <a:r>
              <a:rPr lang="en-US" sz="2000" baseline="30000" dirty="0"/>
              <a:t>+</a:t>
            </a:r>
            <a:r>
              <a:rPr lang="en-US" sz="2000" dirty="0"/>
              <a:t> + K</a:t>
            </a:r>
            <a:r>
              <a:rPr lang="en-US" sz="2000" baseline="30000" dirty="0"/>
              <a:t>+</a:t>
            </a:r>
            <a:r>
              <a:rPr lang="en-US" sz="2000" dirty="0"/>
              <a:t>) – Cl</a:t>
            </a:r>
            <a:r>
              <a:rPr lang="en-US" sz="2000" baseline="30000" dirty="0"/>
              <a:t>–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de </a:t>
            </a:r>
            <a:r>
              <a:rPr lang="en-US" sz="2000" dirty="0" err="1"/>
              <a:t>populatie</a:t>
            </a:r>
            <a:r>
              <a:rPr lang="en-US" sz="2000" dirty="0"/>
              <a:t> </a:t>
            </a:r>
            <a:r>
              <a:rPr lang="en-US" sz="2000" dirty="0" err="1"/>
              <a:t>zonder</a:t>
            </a:r>
            <a:r>
              <a:rPr lang="en-US" sz="2000" dirty="0"/>
              <a:t> RTA is de anion-gap </a:t>
            </a:r>
            <a:r>
              <a:rPr lang="en-US" sz="2000" dirty="0" err="1"/>
              <a:t>dus</a:t>
            </a:r>
            <a:r>
              <a:rPr lang="en-US" sz="2000" dirty="0"/>
              <a:t> </a:t>
            </a:r>
            <a:r>
              <a:rPr lang="en-US" sz="2000" b="1" dirty="0" err="1"/>
              <a:t>negatief</a:t>
            </a: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 NH4+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’</a:t>
            </a:r>
            <a:r>
              <a:rPr lang="en-US" sz="2000" dirty="0" err="1"/>
              <a:t>effectieve</a:t>
            </a:r>
            <a:r>
              <a:rPr lang="en-US" sz="2000" dirty="0"/>
              <a:t> </a:t>
            </a:r>
            <a:r>
              <a:rPr lang="en-US" sz="2000" dirty="0" err="1"/>
              <a:t>zuurexcretie</a:t>
            </a:r>
            <a:r>
              <a:rPr lang="en-US" sz="2000" dirty="0"/>
              <a:t> in de urine’.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Vuistregel</a:t>
            </a:r>
            <a:r>
              <a:rPr lang="en-US" sz="2000" dirty="0"/>
              <a:t>: </a:t>
            </a:r>
            <a:r>
              <a:rPr lang="en-US" sz="2000" dirty="0" err="1"/>
              <a:t>indien</a:t>
            </a:r>
            <a:r>
              <a:rPr lang="en-US" sz="2000" dirty="0"/>
              <a:t> er NH4+ in de urine zit is er Meestal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sprake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RTA type 1 </a:t>
            </a:r>
            <a:r>
              <a:rPr lang="en-US" sz="2000" dirty="0" err="1"/>
              <a:t>en</a:t>
            </a:r>
            <a:r>
              <a:rPr lang="en-US" sz="2000" dirty="0"/>
              <a:t> 4 (</a:t>
            </a:r>
            <a:r>
              <a:rPr lang="en-US" sz="2000" dirty="0" err="1"/>
              <a:t>en</a:t>
            </a:r>
            <a:r>
              <a:rPr lang="en-US" sz="2000" dirty="0"/>
              <a:t> is </a:t>
            </a:r>
            <a:r>
              <a:rPr lang="en-US" sz="2000" dirty="0" err="1"/>
              <a:t>dus</a:t>
            </a:r>
            <a:r>
              <a:rPr lang="en-US" sz="2000" dirty="0"/>
              <a:t> de anion gap </a:t>
            </a:r>
            <a:r>
              <a:rPr lang="en-US" sz="2000" dirty="0" err="1"/>
              <a:t>negatief</a:t>
            </a:r>
            <a:r>
              <a:rPr lang="en-US" sz="2000" dirty="0"/>
              <a:t>)</a:t>
            </a:r>
          </a:p>
        </p:txBody>
      </p:sp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CE535307-5636-691E-C763-273E9D532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8199" y="1911493"/>
            <a:ext cx="3357563" cy="4794358"/>
          </a:xfrm>
        </p:spPr>
      </p:pic>
    </p:spTree>
    <p:extLst>
      <p:ext uri="{BB962C8B-B14F-4D97-AF65-F5344CB8AC3E}">
        <p14:creationId xmlns:p14="http://schemas.microsoft.com/office/powerpoint/2010/main" val="2190017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52A1B6-00B9-70E5-0CB6-EA1B6DE7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Diagnostiek</a:t>
            </a:r>
            <a:r>
              <a:rPr lang="en-US" sz="5400" dirty="0"/>
              <a:t> </a:t>
            </a:r>
            <a:r>
              <a:rPr lang="en-US" sz="5400" dirty="0" err="1"/>
              <a:t>naar</a:t>
            </a:r>
            <a:r>
              <a:rPr lang="en-US" sz="5400" dirty="0"/>
              <a:t> RTA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B042432-15AA-A0C9-7CBF-8BBC28944DAB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Indien</a:t>
            </a:r>
            <a:r>
              <a:rPr lang="en-US" sz="2000" dirty="0"/>
              <a:t> </a:t>
            </a:r>
            <a:r>
              <a:rPr lang="en-US" sz="2000" dirty="0" err="1"/>
              <a:t>nauwelijks</a:t>
            </a:r>
            <a:r>
              <a:rPr lang="en-US" sz="2000" dirty="0"/>
              <a:t> H+ </a:t>
            </a:r>
            <a:r>
              <a:rPr lang="en-US" sz="2000" dirty="0" err="1"/>
              <a:t>excretie</a:t>
            </a:r>
            <a:r>
              <a:rPr lang="en-US" sz="2000" dirty="0"/>
              <a:t> (Type 1 </a:t>
            </a:r>
            <a:r>
              <a:rPr lang="en-US" sz="2000" dirty="0" err="1"/>
              <a:t>en</a:t>
            </a:r>
            <a:r>
              <a:rPr lang="en-US" sz="2000" dirty="0"/>
              <a:t> 4 RTA)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weinig</a:t>
            </a:r>
            <a:r>
              <a:rPr lang="en-US" sz="2000" dirty="0">
                <a:sym typeface="Wingdings" pitchFamily="2" charset="2"/>
              </a:rPr>
              <a:t> NH4+  natrium </a:t>
            </a:r>
            <a:r>
              <a:rPr lang="en-US" sz="2000" dirty="0" err="1">
                <a:sym typeface="Wingdings" pitchFamily="2" charset="2"/>
              </a:rPr>
              <a:t>en</a:t>
            </a:r>
            <a:r>
              <a:rPr lang="en-US" sz="2000" dirty="0">
                <a:sym typeface="Wingdings" pitchFamily="2" charset="2"/>
              </a:rPr>
              <a:t> kalium </a:t>
            </a:r>
            <a:r>
              <a:rPr lang="en-US" sz="2000" dirty="0" err="1">
                <a:sym typeface="Wingdings" pitchFamily="2" charset="2"/>
              </a:rPr>
              <a:t>zullen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hierdoor</a:t>
            </a:r>
            <a:r>
              <a:rPr lang="en-US" sz="2000" dirty="0">
                <a:sym typeface="Wingdings" pitchFamily="2" charset="2"/>
              </a:rPr>
              <a:t> in </a:t>
            </a:r>
            <a:r>
              <a:rPr lang="en-US" sz="2000" dirty="0" err="1">
                <a:sym typeface="Wingdings" pitchFamily="2" charset="2"/>
              </a:rPr>
              <a:t>concentratie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toenemen</a:t>
            </a:r>
            <a:r>
              <a:rPr lang="en-US" sz="2000" dirty="0">
                <a:sym typeface="Wingdings" pitchFamily="2" charset="2"/>
              </a:rPr>
              <a:t> (om </a:t>
            </a:r>
            <a:r>
              <a:rPr lang="en-US" sz="2000" dirty="0" err="1">
                <a:sym typeface="Wingdings" pitchFamily="2" charset="2"/>
              </a:rPr>
              <a:t>elektroneutraliteit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houden</a:t>
            </a:r>
            <a:r>
              <a:rPr lang="en-US" sz="2000" dirty="0">
                <a:sym typeface="Wingdings" pitchFamily="2" charset="2"/>
              </a:rPr>
              <a:t>)  </a:t>
            </a:r>
            <a:r>
              <a:rPr lang="en-US" sz="2000" b="1" dirty="0" err="1">
                <a:sym typeface="Wingdings" pitchFamily="2" charset="2"/>
              </a:rPr>
              <a:t>positieve</a:t>
            </a:r>
            <a:r>
              <a:rPr lang="en-US" sz="2000" b="1" dirty="0">
                <a:sym typeface="Wingdings" pitchFamily="2" charset="2"/>
              </a:rPr>
              <a:t> anion gap!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ym typeface="Wingdings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ym typeface="Wingdings" pitchFamily="2" charset="2"/>
              </a:rPr>
              <a:t>Conclusie</a:t>
            </a:r>
            <a:r>
              <a:rPr lang="en-US" sz="2000" b="1" dirty="0">
                <a:sym typeface="Wingdings" pitchFamily="2" charset="2"/>
              </a:rPr>
              <a:t>: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een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positieve</a:t>
            </a:r>
            <a:r>
              <a:rPr lang="en-US" sz="2000" dirty="0">
                <a:sym typeface="Wingdings" pitchFamily="2" charset="2"/>
              </a:rPr>
              <a:t> urine anion gap in de </a:t>
            </a:r>
            <a:r>
              <a:rPr lang="en-US" sz="2000" dirty="0" err="1">
                <a:sym typeface="Wingdings" pitchFamily="2" charset="2"/>
              </a:rPr>
              <a:t>aanwezigheid</a:t>
            </a:r>
            <a:r>
              <a:rPr lang="en-US" sz="2000" dirty="0">
                <a:sym typeface="Wingdings" pitchFamily="2" charset="2"/>
              </a:rPr>
              <a:t> an </a:t>
            </a:r>
            <a:r>
              <a:rPr lang="en-US" sz="2000" dirty="0" err="1">
                <a:sym typeface="Wingdings" pitchFamily="2" charset="2"/>
              </a:rPr>
              <a:t>een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metabole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acidose</a:t>
            </a:r>
            <a:r>
              <a:rPr lang="en-US" sz="2000" dirty="0">
                <a:sym typeface="Wingdings" pitchFamily="2" charset="2"/>
              </a:rPr>
              <a:t> is consistent met </a:t>
            </a:r>
            <a:r>
              <a:rPr lang="en-US" sz="2000" dirty="0" err="1">
                <a:sym typeface="Wingdings" pitchFamily="2" charset="2"/>
              </a:rPr>
              <a:t>een</a:t>
            </a:r>
            <a:r>
              <a:rPr lang="en-US" sz="2000" dirty="0">
                <a:sym typeface="Wingdings" pitchFamily="2" charset="2"/>
              </a:rPr>
              <a:t> RTA</a:t>
            </a: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38A2ABB3-5CFC-F8D6-4A21-909D7CAAD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7874" y="1726709"/>
            <a:ext cx="3046413" cy="4471799"/>
          </a:xfrm>
        </p:spPr>
      </p:pic>
    </p:spTree>
    <p:extLst>
      <p:ext uri="{BB962C8B-B14F-4D97-AF65-F5344CB8AC3E}">
        <p14:creationId xmlns:p14="http://schemas.microsoft.com/office/powerpoint/2010/main" val="288255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FCAE8B-A340-48F7-BD89-45BD4BE4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Interpretatie van de urine anion gap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86285E-CC40-3EAB-1905-5098C250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700" dirty="0" err="1">
                <a:ea typeface="ＭＳ Ｐゴシック" pitchFamily="-107" charset="-128"/>
                <a:cs typeface="ＭＳ Ｐゴシック" pitchFamily="-107" charset="-128"/>
              </a:rPr>
              <a:t>Diarree</a:t>
            </a:r>
            <a:endParaRPr lang="en-US" sz="1700" dirty="0">
              <a:ea typeface="ＭＳ Ｐゴシック" pitchFamily="-107" charset="-128"/>
              <a:cs typeface="ＭＳ Ｐゴシック" pitchFamily="-107" charset="-128"/>
            </a:endParaRPr>
          </a:p>
          <a:p>
            <a:pPr lvl="1" eaLnBrk="1" hangingPunct="1"/>
            <a:r>
              <a:rPr lang="en-US" sz="1700" dirty="0" err="1"/>
              <a:t>Negatief</a:t>
            </a:r>
            <a:endParaRPr lang="en-US" sz="1700" dirty="0"/>
          </a:p>
          <a:p>
            <a:pPr eaLnBrk="1" hangingPunct="1"/>
            <a:r>
              <a:rPr lang="en-US" sz="1700" dirty="0" err="1">
                <a:ea typeface="ＭＳ Ｐゴシック" pitchFamily="-107" charset="-128"/>
                <a:cs typeface="ＭＳ Ｐゴシック" pitchFamily="-107" charset="-128"/>
              </a:rPr>
              <a:t>Proximale</a:t>
            </a:r>
            <a:r>
              <a:rPr lang="en-US" sz="1700" dirty="0">
                <a:ea typeface="ＭＳ Ｐゴシック" pitchFamily="-107" charset="-128"/>
                <a:cs typeface="ＭＳ Ｐゴシック" pitchFamily="-107" charset="-128"/>
              </a:rPr>
              <a:t> RTA (Type II)</a:t>
            </a:r>
          </a:p>
          <a:p>
            <a:pPr lvl="1" eaLnBrk="1" hangingPunct="1"/>
            <a:r>
              <a:rPr lang="en-US" sz="1700" dirty="0" err="1"/>
              <a:t>Zonder</a:t>
            </a:r>
            <a:r>
              <a:rPr lang="en-US" sz="1700" dirty="0"/>
              <a:t> </a:t>
            </a:r>
            <a:r>
              <a:rPr lang="en-US" sz="1700" dirty="0" err="1"/>
              <a:t>behandeling</a:t>
            </a:r>
            <a:endParaRPr lang="en-US" sz="1700" dirty="0"/>
          </a:p>
          <a:p>
            <a:pPr lvl="2" eaLnBrk="1" hangingPunct="1"/>
            <a:r>
              <a:rPr lang="en-US" sz="1700" dirty="0" err="1">
                <a:ea typeface="ＭＳ Ｐゴシック" pitchFamily="-107" charset="-128"/>
              </a:rPr>
              <a:t>Negatief</a:t>
            </a:r>
            <a:r>
              <a:rPr lang="en-US" sz="1700" dirty="0">
                <a:ea typeface="ＭＳ Ｐゴシック" pitchFamily="-107" charset="-128"/>
              </a:rPr>
              <a:t> (</a:t>
            </a:r>
            <a:r>
              <a:rPr lang="en-US" sz="1700" dirty="0" err="1">
                <a:ea typeface="ＭＳ Ｐゴシック" pitchFamily="-107" charset="-128"/>
              </a:rPr>
              <a:t>variabel</a:t>
            </a:r>
            <a:r>
              <a:rPr lang="en-US" sz="1700" dirty="0">
                <a:ea typeface="ＭＳ Ｐゴシック" pitchFamily="-107" charset="-128"/>
              </a:rPr>
              <a:t>)</a:t>
            </a:r>
          </a:p>
          <a:p>
            <a:pPr lvl="1" eaLnBrk="1" hangingPunct="1"/>
            <a:r>
              <a:rPr lang="en-US" sz="1700" dirty="0" err="1"/>
              <a:t>Tijdens</a:t>
            </a:r>
            <a:r>
              <a:rPr lang="en-US" sz="1700" dirty="0"/>
              <a:t> </a:t>
            </a:r>
            <a:r>
              <a:rPr lang="en-US" sz="1700" dirty="0" err="1"/>
              <a:t>behandeling</a:t>
            </a:r>
            <a:r>
              <a:rPr lang="en-US" sz="1700" dirty="0"/>
              <a:t> (</a:t>
            </a:r>
            <a:r>
              <a:rPr lang="en-US" sz="1700" dirty="0" err="1"/>
              <a:t>natriumbicarbonaat</a:t>
            </a:r>
            <a:r>
              <a:rPr lang="en-US" sz="1700" dirty="0"/>
              <a:t>)</a:t>
            </a:r>
          </a:p>
          <a:p>
            <a:pPr lvl="2" eaLnBrk="1" hangingPunct="1"/>
            <a:r>
              <a:rPr lang="en-US" sz="1700" dirty="0" err="1">
                <a:ea typeface="ＭＳ Ｐゴシック" pitchFamily="-107" charset="-128"/>
              </a:rPr>
              <a:t>Positief</a:t>
            </a:r>
            <a:endParaRPr lang="en-US" sz="1700" dirty="0">
              <a:ea typeface="ＭＳ Ｐゴシック" pitchFamily="-107" charset="-128"/>
            </a:endParaRPr>
          </a:p>
          <a:p>
            <a:pPr lvl="1" eaLnBrk="1" hangingPunct="1"/>
            <a:r>
              <a:rPr lang="en-US" sz="1700" dirty="0"/>
              <a:t>During acid load</a:t>
            </a:r>
          </a:p>
          <a:p>
            <a:pPr lvl="2" eaLnBrk="1" hangingPunct="1"/>
            <a:r>
              <a:rPr lang="en-US" sz="1700" dirty="0" err="1">
                <a:ea typeface="ＭＳ Ｐゴシック" pitchFamily="-107" charset="-128"/>
              </a:rPr>
              <a:t>Negatief</a:t>
            </a:r>
            <a:endParaRPr lang="en-US" sz="1700" dirty="0">
              <a:ea typeface="ＭＳ Ｐゴシック" pitchFamily="-107" charset="-128"/>
            </a:endParaRPr>
          </a:p>
          <a:p>
            <a:pPr eaLnBrk="1" hangingPunct="1"/>
            <a:r>
              <a:rPr lang="en-US" sz="1700" dirty="0" err="1">
                <a:ea typeface="ＭＳ Ｐゴシック" pitchFamily="-107" charset="-128"/>
                <a:cs typeface="ＭＳ Ｐゴシック" pitchFamily="-107" charset="-128"/>
              </a:rPr>
              <a:t>Distale</a:t>
            </a:r>
            <a:r>
              <a:rPr lang="en-US" sz="1700" dirty="0">
                <a:ea typeface="ＭＳ Ｐゴシック" pitchFamily="-107" charset="-128"/>
                <a:cs typeface="ＭＳ Ｐゴシック" pitchFamily="-107" charset="-128"/>
              </a:rPr>
              <a:t> RTA (Type 1):</a:t>
            </a:r>
          </a:p>
          <a:p>
            <a:pPr lvl="1" eaLnBrk="1" hangingPunct="1"/>
            <a:r>
              <a:rPr lang="en-US" sz="1700" dirty="0" err="1"/>
              <a:t>Positief</a:t>
            </a:r>
            <a:endParaRPr lang="en-US" sz="1700" dirty="0"/>
          </a:p>
          <a:p>
            <a:pPr eaLnBrk="1" hangingPunct="1"/>
            <a:r>
              <a:rPr lang="en-US" sz="1700" dirty="0">
                <a:ea typeface="ＭＳ Ｐゴシック" pitchFamily="-107" charset="-128"/>
                <a:cs typeface="ＭＳ Ｐゴシック" pitchFamily="-107" charset="-128"/>
              </a:rPr>
              <a:t>Type IV RTA </a:t>
            </a:r>
          </a:p>
          <a:p>
            <a:pPr lvl="1" eaLnBrk="1" hangingPunct="1"/>
            <a:r>
              <a:rPr lang="en-US" sz="1700" dirty="0" err="1"/>
              <a:t>Positief</a:t>
            </a:r>
            <a:endParaRPr lang="en-US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435872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B5A17A-E201-B7CC-4CD6-B3DBB479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Andere karakteristieken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FDE5A-0DDC-2D7A-284E-257B7078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1" y="6072362"/>
            <a:ext cx="10909643" cy="68740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ctr">
              <a:buNone/>
            </a:pP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7E2AF11C-19B8-25B4-EBC6-987F1238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780934"/>
            <a:ext cx="11548872" cy="32914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04A17DA-D887-1A47-F78F-FB9F98870DB9}"/>
              </a:ext>
            </a:extLst>
          </p:cNvPr>
          <p:cNvSpPr txBox="1"/>
          <p:nvPr/>
        </p:nvSpPr>
        <p:spPr>
          <a:xfrm>
            <a:off x="3257550" y="6280515"/>
            <a:ext cx="78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Chronische acidose </a:t>
            </a:r>
            <a:r>
              <a:rPr lang="nl-NL" dirty="0">
                <a:sym typeface="Wingdings" pitchFamily="2" charset="2"/>
              </a:rPr>
              <a:t> Osteoporose, spierafbraak, progressie CKD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681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E3D16A-473F-1BFF-9046-E6EDE2CB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Specifieke testen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696B3-527A-4FAA-E3A7-53B840B3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Acid load test </a:t>
            </a:r>
            <a:r>
              <a:rPr lang="nl-NL" sz="2200" dirty="0">
                <a:sym typeface="Wingdings" pitchFamily="2" charset="2"/>
              </a:rPr>
              <a:t> Type I RTA (distaal)</a:t>
            </a:r>
          </a:p>
          <a:p>
            <a:r>
              <a:rPr lang="nl-NL" sz="2200" dirty="0">
                <a:sym typeface="Wingdings" pitchFamily="2" charset="2"/>
              </a:rPr>
              <a:t>Bicarbonaat infusie test  Type 2 RTA (proximaal)</a:t>
            </a:r>
          </a:p>
          <a:p>
            <a:r>
              <a:rPr lang="nl-NL" sz="2200" dirty="0">
                <a:sym typeface="Wingdings" pitchFamily="2" charset="2"/>
              </a:rPr>
              <a:t>Urine natrium test  Type 4 RTA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986122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E4C87D-AAA6-4E17-7896-6FAFB5C8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Behandeling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FF2FBB-1936-6AD7-ABAA-B21BDA30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Zoeken naar een onderliggende oorzaak en deze behandelen</a:t>
            </a:r>
            <a:br>
              <a:rPr lang="nl-NL" sz="2200" dirty="0"/>
            </a:br>
            <a:endParaRPr lang="nl-NL" sz="2200" dirty="0"/>
          </a:p>
          <a:p>
            <a:r>
              <a:rPr lang="nl-NL" sz="2200" dirty="0"/>
              <a:t>Medicamenteus empirisch</a:t>
            </a:r>
            <a:br>
              <a:rPr lang="nl-NL" sz="2200" dirty="0"/>
            </a:br>
            <a:r>
              <a:rPr lang="nl-NL" sz="2200" dirty="0"/>
              <a:t>-natriumbicarbonaat of </a:t>
            </a:r>
            <a:r>
              <a:rPr lang="nl-NL" sz="2200" dirty="0" err="1"/>
              <a:t>kaliumcitraat</a:t>
            </a:r>
            <a:r>
              <a:rPr lang="nl-NL" sz="2200" dirty="0"/>
              <a:t> suppletie</a:t>
            </a:r>
          </a:p>
          <a:p>
            <a:endParaRPr lang="nl-NL" sz="2200" dirty="0"/>
          </a:p>
          <a:p>
            <a:r>
              <a:rPr lang="nl-NL" sz="2200" dirty="0"/>
              <a:t>Type 4: staken medicatie/behandelen hypo </a:t>
            </a:r>
            <a:r>
              <a:rPr lang="nl-NL" sz="2200" dirty="0" err="1"/>
              <a:t>aldosteronisme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287688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2B3BC-71FE-6B0C-5527-596EE14B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Behandeling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15037-6895-EF1F-19CF-B712BDAA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b="0" i="0" dirty="0">
                <a:effectLst/>
                <a:latin typeface="Copse"/>
              </a:rPr>
              <a:t>Natriumbicarbonaat 650 mg tablet = 8 </a:t>
            </a:r>
            <a:r>
              <a:rPr lang="nl-NL" sz="2200" b="0" i="0" dirty="0" err="1">
                <a:effectLst/>
                <a:latin typeface="Copse"/>
              </a:rPr>
              <a:t>mmol</a:t>
            </a:r>
            <a:r>
              <a:rPr lang="nl-NL" sz="2200" b="0" i="0" dirty="0">
                <a:effectLst/>
                <a:latin typeface="Copse"/>
              </a:rPr>
              <a:t> bicarbonaat</a:t>
            </a:r>
            <a:br>
              <a:rPr lang="nl-NL" sz="2200" b="0" i="0" dirty="0">
                <a:effectLst/>
                <a:latin typeface="Copse"/>
              </a:rPr>
            </a:br>
            <a:r>
              <a:rPr lang="nl-NL" sz="2200" b="0" i="0" dirty="0" err="1">
                <a:effectLst/>
                <a:latin typeface="Copse"/>
              </a:rPr>
              <a:t>Baking</a:t>
            </a:r>
            <a:r>
              <a:rPr lang="nl-NL" sz="2200" b="0" i="0" dirty="0">
                <a:effectLst/>
                <a:latin typeface="Copse"/>
              </a:rPr>
              <a:t> soda, een theelepel = 60 </a:t>
            </a:r>
            <a:r>
              <a:rPr lang="nl-NL" sz="2200" b="0" i="0" dirty="0" err="1">
                <a:effectLst/>
                <a:latin typeface="Copse"/>
              </a:rPr>
              <a:t>mmol</a:t>
            </a:r>
            <a:r>
              <a:rPr lang="nl-NL" sz="2200" b="0" i="0" dirty="0">
                <a:effectLst/>
                <a:latin typeface="Copse"/>
              </a:rPr>
              <a:t> bicarbonaat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22708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F06EB1-96C4-0D39-174C-B5C612E0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Bronnen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FAF5D-2E61-22B4-B091-1EC5A926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nl-NL" sz="2200" dirty="0" err="1"/>
              <a:t>Curbsiders</a:t>
            </a:r>
            <a:r>
              <a:rPr lang="nl-NL" sz="2200" dirty="0"/>
              <a:t> </a:t>
            </a:r>
            <a:r>
              <a:rPr lang="nl-NL" sz="2200" dirty="0" err="1"/>
              <a:t>internal</a:t>
            </a:r>
            <a:r>
              <a:rPr lang="nl-NL" sz="2200" dirty="0"/>
              <a:t> </a:t>
            </a:r>
            <a:r>
              <a:rPr lang="nl-NL" sz="2200" dirty="0" err="1"/>
              <a:t>medicine</a:t>
            </a:r>
            <a:r>
              <a:rPr lang="nl-NL" sz="2200" dirty="0"/>
              <a:t> podcast</a:t>
            </a:r>
            <a:br>
              <a:rPr lang="nl-NL" sz="2200" dirty="0"/>
            </a:br>
            <a:r>
              <a:rPr lang="nl-NL" sz="2200" dirty="0">
                <a:sym typeface="Wingdings" pitchFamily="2" charset="2"/>
              </a:rPr>
              <a:t> ‘Episode 104: </a:t>
            </a:r>
            <a:r>
              <a:rPr lang="nl-NL" sz="2200" dirty="0" err="1">
                <a:sym typeface="Wingdings" pitchFamily="2" charset="2"/>
              </a:rPr>
              <a:t>Renal</a:t>
            </a:r>
            <a:r>
              <a:rPr lang="nl-NL" sz="2200" dirty="0">
                <a:sym typeface="Wingdings" pitchFamily="2" charset="2"/>
              </a:rPr>
              <a:t> </a:t>
            </a:r>
            <a:r>
              <a:rPr lang="nl-NL" sz="2200" dirty="0" err="1">
                <a:sym typeface="Wingdings" pitchFamily="2" charset="2"/>
              </a:rPr>
              <a:t>tubular</a:t>
            </a:r>
            <a:r>
              <a:rPr lang="nl-NL" sz="2200" dirty="0">
                <a:sym typeface="Wingdings" pitchFamily="2" charset="2"/>
              </a:rPr>
              <a:t> acidosis </a:t>
            </a:r>
            <a:r>
              <a:rPr lang="nl-NL" sz="2200" dirty="0" err="1">
                <a:sym typeface="Wingdings" pitchFamily="2" charset="2"/>
              </a:rPr>
              <a:t>with</a:t>
            </a:r>
            <a:r>
              <a:rPr lang="nl-NL" sz="2200" dirty="0">
                <a:sym typeface="Wingdings" pitchFamily="2" charset="2"/>
              </a:rPr>
              <a:t> </a:t>
            </a:r>
            <a:r>
              <a:rPr lang="nl-NL" sz="2200" dirty="0" err="1">
                <a:sym typeface="Wingdings" pitchFamily="2" charset="2"/>
              </a:rPr>
              <a:t>Kidney</a:t>
            </a:r>
            <a:r>
              <a:rPr lang="nl-NL" sz="2200" dirty="0">
                <a:sym typeface="Wingdings" pitchFamily="2" charset="2"/>
              </a:rPr>
              <a:t> Boy, Joel </a:t>
            </a:r>
            <a:r>
              <a:rPr lang="nl-NL" sz="2200" dirty="0" err="1">
                <a:sym typeface="Wingdings" pitchFamily="2" charset="2"/>
              </a:rPr>
              <a:t>Topf</a:t>
            </a:r>
            <a:r>
              <a:rPr lang="nl-NL" sz="2200" dirty="0">
                <a:sym typeface="Wingdings" pitchFamily="2" charset="2"/>
              </a:rPr>
              <a:t> MD, Chief of </a:t>
            </a:r>
            <a:r>
              <a:rPr lang="nl-NL" sz="2200" dirty="0" err="1">
                <a:sym typeface="Wingdings" pitchFamily="2" charset="2"/>
              </a:rPr>
              <a:t>Nephrology</a:t>
            </a:r>
            <a:endParaRPr lang="nl-NL" sz="2200" dirty="0">
              <a:sym typeface="Wingdings" pitchFamily="2" charset="2"/>
            </a:endParaRPr>
          </a:p>
          <a:p>
            <a:endParaRPr lang="nl-NL" sz="2200" dirty="0">
              <a:sym typeface="Wingdings" pitchFamily="2" charset="2"/>
            </a:endParaRPr>
          </a:p>
          <a:p>
            <a:r>
              <a:rPr lang="nl-NL" sz="2200" dirty="0">
                <a:sym typeface="Wingdings" pitchFamily="2" charset="2"/>
              </a:rPr>
              <a:t>Hamm </a:t>
            </a:r>
            <a:r>
              <a:rPr lang="nl-NL" sz="2200" i="1" dirty="0">
                <a:sym typeface="Wingdings" pitchFamily="2" charset="2"/>
              </a:rPr>
              <a:t>et al. </a:t>
            </a:r>
            <a:r>
              <a:rPr lang="nl-NL" sz="2200" dirty="0">
                <a:sym typeface="Wingdings" pitchFamily="2" charset="2"/>
              </a:rPr>
              <a:t>Acid-Base </a:t>
            </a:r>
            <a:r>
              <a:rPr lang="nl-NL" sz="2200" dirty="0" err="1">
                <a:sym typeface="Wingdings" pitchFamily="2" charset="2"/>
              </a:rPr>
              <a:t>homeostasis</a:t>
            </a:r>
            <a:r>
              <a:rPr lang="nl-NL" sz="2200" dirty="0">
                <a:sym typeface="Wingdings" pitchFamily="2" charset="2"/>
              </a:rPr>
              <a:t>. </a:t>
            </a:r>
            <a:r>
              <a:rPr lang="nl-NL" sz="2200" dirty="0" err="1">
                <a:sym typeface="Wingdings" pitchFamily="2" charset="2"/>
              </a:rPr>
              <a:t>Renal</a:t>
            </a:r>
            <a:r>
              <a:rPr lang="nl-NL" sz="2200" dirty="0">
                <a:sym typeface="Wingdings" pitchFamily="2" charset="2"/>
              </a:rPr>
              <a:t>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physiology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. </a:t>
            </a:r>
            <a:r>
              <a:rPr lang="nl-NL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nl-NL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nl-NL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nl-NL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/10.2215/CJN.07400715</a:t>
            </a:r>
            <a:br>
              <a:rPr lang="nl-NL" sz="2200" dirty="0">
                <a:sym typeface="Wingdings" pitchFamily="2" charset="2"/>
              </a:rPr>
            </a:br>
            <a:endParaRPr lang="nl-NL" sz="2200" dirty="0">
              <a:sym typeface="Wingdings" pitchFamily="2" charset="2"/>
            </a:endParaRPr>
          </a:p>
          <a:p>
            <a:r>
              <a:rPr lang="nl-NL" sz="2200" dirty="0" err="1">
                <a:sym typeface="Wingdings" pitchFamily="2" charset="2"/>
              </a:rPr>
              <a:t>Statpearls</a:t>
            </a:r>
            <a:r>
              <a:rPr lang="nl-NL" sz="2200" dirty="0">
                <a:sym typeface="Wingdings" pitchFamily="2" charset="2"/>
              </a:rPr>
              <a:t> ‘</a:t>
            </a:r>
            <a:r>
              <a:rPr lang="nl-NL" sz="2200" dirty="0" err="1">
                <a:sym typeface="Wingdings" pitchFamily="2" charset="2"/>
              </a:rPr>
              <a:t>Renal</a:t>
            </a:r>
            <a:r>
              <a:rPr lang="nl-NL" sz="2200" dirty="0">
                <a:sym typeface="Wingdings" pitchFamily="2" charset="2"/>
              </a:rPr>
              <a:t> </a:t>
            </a:r>
            <a:r>
              <a:rPr lang="nl-NL" sz="2200" dirty="0" err="1">
                <a:sym typeface="Wingdings" pitchFamily="2" charset="2"/>
              </a:rPr>
              <a:t>Tubular</a:t>
            </a:r>
            <a:r>
              <a:rPr lang="nl-NL" sz="2200" dirty="0">
                <a:sym typeface="Wingdings" pitchFamily="2" charset="2"/>
              </a:rPr>
              <a:t> Acidosis’. </a:t>
            </a:r>
            <a:br>
              <a:rPr lang="nl-NL" sz="2200" dirty="0">
                <a:sym typeface="Wingdings" pitchFamily="2" charset="2"/>
              </a:rPr>
            </a:br>
            <a:r>
              <a:rPr lang="nl-NL" sz="2200" dirty="0">
                <a:sym typeface="Wingdings" pitchFamily="2" charset="2"/>
              </a:rPr>
              <a:t>Website: </a:t>
            </a:r>
            <a:r>
              <a:rPr lang="nl-NL" sz="2200" dirty="0">
                <a:sym typeface="Wingdings" pitchFamily="2" charset="2"/>
                <a:hlinkClick r:id="rId2"/>
              </a:rPr>
              <a:t>https://www.ncbi.nlm.nih.gov/books/NBK519044/</a:t>
            </a:r>
            <a:r>
              <a:rPr lang="nl-NL" sz="2200" dirty="0">
                <a:sym typeface="Wingdings" pitchFamily="2" charset="2"/>
              </a:rPr>
              <a:t> </a:t>
            </a:r>
          </a:p>
          <a:p>
            <a:endParaRPr lang="nl-NL" sz="2200" dirty="0">
              <a:sym typeface="Wingdings" pitchFamily="2" charset="2"/>
            </a:endParaRPr>
          </a:p>
          <a:p>
            <a:r>
              <a:rPr lang="nl-NL" sz="2200" dirty="0"/>
              <a:t>Voor afbeeldingen: Acid Base </a:t>
            </a:r>
            <a:r>
              <a:rPr lang="nl-NL" sz="2200" dirty="0" err="1"/>
              <a:t>Physiology</a:t>
            </a:r>
            <a:r>
              <a:rPr lang="nl-NL" sz="2200" dirty="0"/>
              <a:t> I </a:t>
            </a:r>
            <a:r>
              <a:rPr lang="nl-NL" sz="2200" dirty="0" err="1"/>
              <a:t>Renal</a:t>
            </a:r>
            <a:r>
              <a:rPr lang="nl-NL" sz="2200" dirty="0"/>
              <a:t> </a:t>
            </a:r>
            <a:r>
              <a:rPr lang="nl-NL" sz="2200" dirty="0" err="1"/>
              <a:t>Regulation</a:t>
            </a:r>
            <a:r>
              <a:rPr lang="nl-NL" sz="2200" dirty="0"/>
              <a:t> I </a:t>
            </a:r>
            <a:r>
              <a:rPr lang="nl-NL" sz="2200" dirty="0" err="1"/>
              <a:t>Acidification</a:t>
            </a:r>
            <a:r>
              <a:rPr lang="nl-NL" sz="2200" dirty="0"/>
              <a:t> of Urine I </a:t>
            </a:r>
            <a:r>
              <a:rPr lang="nl-NL" sz="2200" dirty="0" err="1"/>
              <a:t>Renal</a:t>
            </a:r>
            <a:r>
              <a:rPr lang="nl-NL" sz="2200" dirty="0"/>
              <a:t> </a:t>
            </a:r>
            <a:r>
              <a:rPr lang="nl-NL" sz="2200" dirty="0" err="1"/>
              <a:t>Physiology</a:t>
            </a:r>
            <a:r>
              <a:rPr lang="nl-NL" sz="2200" dirty="0"/>
              <a:t>. Website: </a:t>
            </a:r>
            <a:r>
              <a:rPr lang="nl-NL" sz="2200" dirty="0" err="1"/>
              <a:t>https</a:t>
            </a:r>
            <a:r>
              <a:rPr lang="nl-NL" sz="2200" dirty="0"/>
              <a:t>://</a:t>
            </a:r>
            <a:r>
              <a:rPr lang="nl-NL" sz="2200" dirty="0" err="1"/>
              <a:t>www.youtube.com</a:t>
            </a:r>
            <a:r>
              <a:rPr lang="nl-NL" sz="2200" dirty="0"/>
              <a:t>/</a:t>
            </a:r>
            <a:r>
              <a:rPr lang="nl-NL" sz="2200" dirty="0" err="1"/>
              <a:t>watch?v</a:t>
            </a:r>
            <a:r>
              <a:rPr lang="nl-NL" sz="2200" dirty="0"/>
              <a:t>=88dHypAATzQ</a:t>
            </a:r>
          </a:p>
        </p:txBody>
      </p:sp>
    </p:spTree>
    <p:extLst>
      <p:ext uri="{BB962C8B-B14F-4D97-AF65-F5344CB8AC3E}">
        <p14:creationId xmlns:p14="http://schemas.microsoft.com/office/powerpoint/2010/main" val="1889888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81091-7B90-4560-03FD-325830E5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Vragen?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2AB0A-33D1-5C20-7049-093403A2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18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D952D-0D6D-2864-1186-07D37485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Casus: Patient A (57 jaar)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9D522-08CA-97EE-56C3-AC9222BB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SEH presentatie: algehele malaise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VG: onverklaarde repeterende metabole </a:t>
            </a:r>
            <a:r>
              <a:rPr lang="nl-NL" sz="2200" dirty="0" err="1"/>
              <a:t>acidoses</a:t>
            </a:r>
            <a:r>
              <a:rPr lang="nl-NL" sz="2200" dirty="0"/>
              <a:t> </a:t>
            </a:r>
            <a:r>
              <a:rPr lang="nl-NL" sz="2200" dirty="0" err="1"/>
              <a:t>wv</a:t>
            </a:r>
            <a:r>
              <a:rPr lang="nl-NL" sz="2200" dirty="0"/>
              <a:t> start natriumbicarbonaat 3dd500mg.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A/ toenemend vermoeid sinds een week, misselijk, 1x gebraakt</a:t>
            </a:r>
            <a:br>
              <a:rPr lang="nl-NL" sz="2200" dirty="0"/>
            </a:br>
            <a:r>
              <a:rPr lang="nl-NL" sz="2200" dirty="0"/>
              <a:t>LO/ </a:t>
            </a:r>
            <a:r>
              <a:rPr lang="nl-NL" sz="2200" dirty="0" err="1"/>
              <a:t>Tachypnoe</a:t>
            </a:r>
            <a:r>
              <a:rPr lang="nl-NL" sz="2200" dirty="0"/>
              <a:t> 24/min</a:t>
            </a:r>
            <a:br>
              <a:rPr lang="nl-NL" sz="2200" dirty="0"/>
            </a:br>
            <a:r>
              <a:rPr lang="nl-NL" sz="2200" dirty="0"/>
              <a:t>Lab/ geen bijzonderheden</a:t>
            </a:r>
            <a:br>
              <a:rPr lang="nl-NL" sz="2200" dirty="0"/>
            </a:br>
            <a:r>
              <a:rPr lang="nl-NL" sz="2200" dirty="0" err="1"/>
              <a:t>Arterieël</a:t>
            </a:r>
            <a:r>
              <a:rPr lang="nl-NL" sz="2200" dirty="0"/>
              <a:t> gas: pH 7.28, pCO2 4.1, p02 100mmHg, Bicarbonaat 13</a:t>
            </a:r>
            <a:br>
              <a:rPr lang="nl-NL" sz="2200" dirty="0"/>
            </a:br>
            <a:br>
              <a:rPr lang="nl-NL" sz="2200" dirty="0"/>
            </a:br>
            <a:r>
              <a:rPr lang="nl-NL" sz="2200" b="1" dirty="0"/>
              <a:t>Metabole acidose</a:t>
            </a:r>
            <a:br>
              <a:rPr lang="nl-NL" sz="2200" dirty="0"/>
            </a:br>
            <a:br>
              <a:rPr lang="nl-NL" sz="22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78897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D952D-0D6D-2864-1186-07D37485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Casus: Patient A (57 jaar)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9D522-08CA-97EE-56C3-AC9222BB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r>
              <a:rPr lang="nl-NL" sz="2200" dirty="0"/>
              <a:t>SEH presentatie: algehele malaise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VG: onverklaarde repeterende metabole </a:t>
            </a:r>
            <a:r>
              <a:rPr lang="nl-NL" sz="2200" dirty="0" err="1"/>
              <a:t>acidoses</a:t>
            </a:r>
            <a:r>
              <a:rPr lang="nl-NL" sz="2200" dirty="0"/>
              <a:t> </a:t>
            </a:r>
            <a:r>
              <a:rPr lang="nl-NL" sz="2200" dirty="0" err="1"/>
              <a:t>wv</a:t>
            </a:r>
            <a:r>
              <a:rPr lang="nl-NL" sz="2200" dirty="0"/>
              <a:t> start natriumbicarbonaat 3dd500mg.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A/ toenemend vermoeid sinds een week, misselijk, 1x gebraakt</a:t>
            </a:r>
            <a:br>
              <a:rPr lang="nl-NL" sz="2200" dirty="0"/>
            </a:br>
            <a:r>
              <a:rPr lang="nl-NL" sz="2200" dirty="0"/>
              <a:t>LO/ </a:t>
            </a:r>
            <a:r>
              <a:rPr lang="nl-NL" sz="2200" dirty="0" err="1"/>
              <a:t>Tachypnoe</a:t>
            </a:r>
            <a:r>
              <a:rPr lang="nl-NL" sz="2200" dirty="0"/>
              <a:t> 24/min</a:t>
            </a:r>
            <a:br>
              <a:rPr lang="nl-NL" sz="2200" dirty="0"/>
            </a:br>
            <a:r>
              <a:rPr lang="nl-NL" sz="2200" dirty="0"/>
              <a:t>Lab/ geen bijzonderheden</a:t>
            </a:r>
            <a:br>
              <a:rPr lang="nl-NL" sz="2200" dirty="0"/>
            </a:br>
            <a:r>
              <a:rPr lang="nl-NL" sz="2200" dirty="0" err="1"/>
              <a:t>Arterieël</a:t>
            </a:r>
            <a:r>
              <a:rPr lang="nl-NL" sz="2200" dirty="0"/>
              <a:t> gas: pH 7.28, pCO2 4.1, p02 100mmHg, Bicarbonaat 13</a:t>
            </a:r>
            <a:br>
              <a:rPr lang="nl-NL" sz="2200" dirty="0"/>
            </a:br>
            <a:br>
              <a:rPr lang="nl-NL" sz="2200" dirty="0"/>
            </a:br>
            <a:r>
              <a:rPr lang="nl-NL" sz="2200" b="1" dirty="0"/>
              <a:t>Metabole acidose</a:t>
            </a:r>
            <a:br>
              <a:rPr lang="nl-NL" sz="2200" b="1" dirty="0"/>
            </a:br>
            <a:br>
              <a:rPr lang="nl-NL" sz="2200" b="1" dirty="0"/>
            </a:br>
            <a:r>
              <a:rPr lang="nl-NL" sz="2200" dirty="0">
                <a:sym typeface="Wingdings" pitchFamily="2" charset="2"/>
              </a:rPr>
              <a:t> Chloride wordt </a:t>
            </a:r>
            <a:r>
              <a:rPr lang="nl-NL" sz="2200" dirty="0" err="1">
                <a:sym typeface="Wingdings" pitchFamily="2" charset="2"/>
              </a:rPr>
              <a:t>nabepaald</a:t>
            </a:r>
            <a:r>
              <a:rPr lang="nl-NL" sz="2200" dirty="0">
                <a:sym typeface="Wingdings" pitchFamily="2" charset="2"/>
              </a:rPr>
              <a:t>. </a:t>
            </a:r>
            <a:r>
              <a:rPr lang="nl-NL" sz="2200" dirty="0" err="1">
                <a:sym typeface="Wingdings" pitchFamily="2" charset="2"/>
              </a:rPr>
              <a:t>Aniongap</a:t>
            </a:r>
            <a:r>
              <a:rPr lang="nl-NL" sz="2200" dirty="0">
                <a:sym typeface="Wingdings" pitchFamily="2" charset="2"/>
              </a:rPr>
              <a:t>: 9 </a:t>
            </a:r>
            <a:r>
              <a:rPr lang="nl-NL" sz="2200" dirty="0" err="1">
                <a:sym typeface="Wingdings" pitchFamily="2" charset="2"/>
              </a:rPr>
              <a:t>mmol</a:t>
            </a:r>
            <a:r>
              <a:rPr lang="nl-NL" sz="2200" dirty="0">
                <a:sym typeface="Wingdings" pitchFamily="2" charset="2"/>
              </a:rPr>
              <a:t>/l </a:t>
            </a:r>
            <a:br>
              <a:rPr lang="nl-NL" sz="2200" dirty="0">
                <a:sym typeface="Wingdings" pitchFamily="2" charset="2"/>
              </a:rPr>
            </a:br>
            <a:br>
              <a:rPr lang="nl-NL" sz="2200" dirty="0"/>
            </a:br>
            <a:br>
              <a:rPr lang="nl-NL" sz="22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80332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D952D-0D6D-2864-1186-07D37485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Casus: Patient A (57 jaar)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9D522-08CA-97EE-56C3-AC9222BB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nl-NL" sz="2200" dirty="0"/>
              <a:t>SEH presentatie: algehele malaise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VG: onverklaarde repeterende metabole </a:t>
            </a:r>
            <a:r>
              <a:rPr lang="nl-NL" sz="2200" dirty="0" err="1"/>
              <a:t>acidoses</a:t>
            </a:r>
            <a:r>
              <a:rPr lang="nl-NL" sz="2200" dirty="0"/>
              <a:t> </a:t>
            </a:r>
            <a:r>
              <a:rPr lang="nl-NL" sz="2200" dirty="0" err="1"/>
              <a:t>wv</a:t>
            </a:r>
            <a:r>
              <a:rPr lang="nl-NL" sz="2200" dirty="0"/>
              <a:t> start natriumbicarbonaat 3dd500mg.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A/ toenemend vermoeid sinds een week, misselijk, 1x gebraakt</a:t>
            </a:r>
            <a:br>
              <a:rPr lang="nl-NL" sz="2200" dirty="0"/>
            </a:br>
            <a:r>
              <a:rPr lang="nl-NL" sz="2200" dirty="0"/>
              <a:t>LO/ </a:t>
            </a:r>
            <a:r>
              <a:rPr lang="nl-NL" sz="2200" dirty="0" err="1"/>
              <a:t>Tachypnoe</a:t>
            </a:r>
            <a:r>
              <a:rPr lang="nl-NL" sz="2200" dirty="0"/>
              <a:t> 24/min</a:t>
            </a:r>
            <a:br>
              <a:rPr lang="nl-NL" sz="2200" dirty="0"/>
            </a:br>
            <a:r>
              <a:rPr lang="nl-NL" sz="2200" dirty="0"/>
              <a:t>Lab/ geen bijzonderheden</a:t>
            </a:r>
            <a:br>
              <a:rPr lang="nl-NL" sz="2200" dirty="0"/>
            </a:br>
            <a:r>
              <a:rPr lang="nl-NL" sz="2200" dirty="0" err="1"/>
              <a:t>Arterieël</a:t>
            </a:r>
            <a:r>
              <a:rPr lang="nl-NL" sz="2200" dirty="0"/>
              <a:t> gas: pH 7.28, pCO2 4.1, p02 100mmHg, Bicarbonaat 13</a:t>
            </a:r>
            <a:br>
              <a:rPr lang="nl-NL" sz="2200" dirty="0"/>
            </a:br>
            <a:br>
              <a:rPr lang="nl-NL" sz="2200" b="1" dirty="0"/>
            </a:br>
            <a:br>
              <a:rPr lang="nl-NL" sz="2200" b="1" dirty="0"/>
            </a:br>
            <a:r>
              <a:rPr lang="nl-NL" sz="2200" dirty="0">
                <a:sym typeface="Wingdings" pitchFamily="2" charset="2"/>
              </a:rPr>
              <a:t> Chloride wordt </a:t>
            </a:r>
            <a:r>
              <a:rPr lang="nl-NL" sz="2200" dirty="0" err="1">
                <a:sym typeface="Wingdings" pitchFamily="2" charset="2"/>
              </a:rPr>
              <a:t>nabepaald</a:t>
            </a:r>
            <a:r>
              <a:rPr lang="nl-NL" sz="2200" dirty="0">
                <a:sym typeface="Wingdings" pitchFamily="2" charset="2"/>
              </a:rPr>
              <a:t>. </a:t>
            </a:r>
            <a:r>
              <a:rPr lang="nl-NL" sz="2200" dirty="0" err="1">
                <a:sym typeface="Wingdings" pitchFamily="2" charset="2"/>
              </a:rPr>
              <a:t>Aniongap</a:t>
            </a:r>
            <a:r>
              <a:rPr lang="nl-NL" sz="2200" dirty="0">
                <a:sym typeface="Wingdings" pitchFamily="2" charset="2"/>
              </a:rPr>
              <a:t>: 9 </a:t>
            </a:r>
            <a:r>
              <a:rPr lang="nl-NL" sz="2200" dirty="0" err="1">
                <a:sym typeface="Wingdings" pitchFamily="2" charset="2"/>
              </a:rPr>
              <a:t>mmol</a:t>
            </a:r>
            <a:r>
              <a:rPr lang="nl-NL" sz="2200" dirty="0">
                <a:sym typeface="Wingdings" pitchFamily="2" charset="2"/>
              </a:rPr>
              <a:t>/l </a:t>
            </a:r>
            <a:br>
              <a:rPr lang="nl-NL" sz="2200" dirty="0">
                <a:sym typeface="Wingdings" pitchFamily="2" charset="2"/>
              </a:rPr>
            </a:br>
            <a:br>
              <a:rPr lang="nl-NL" sz="2200" dirty="0">
                <a:sym typeface="Wingdings" pitchFamily="2" charset="2"/>
              </a:rPr>
            </a:br>
            <a:r>
              <a:rPr lang="nl-NL" sz="2200" b="1" dirty="0" err="1">
                <a:sym typeface="Wingdings" pitchFamily="2" charset="2"/>
              </a:rPr>
              <a:t>Normal</a:t>
            </a:r>
            <a:r>
              <a:rPr lang="nl-NL" sz="2200" b="1" dirty="0">
                <a:sym typeface="Wingdings" pitchFamily="2" charset="2"/>
              </a:rPr>
              <a:t> anion-gap m</a:t>
            </a:r>
            <a:r>
              <a:rPr lang="nl-NL" sz="2200" b="1" dirty="0"/>
              <a:t>etabole acidose</a:t>
            </a:r>
            <a:br>
              <a:rPr lang="nl-NL" sz="2200" dirty="0">
                <a:sym typeface="Wingdings" pitchFamily="2" charset="2"/>
              </a:rPr>
            </a:br>
            <a:br>
              <a:rPr lang="nl-NL" sz="2200" dirty="0"/>
            </a:br>
            <a:br>
              <a:rPr lang="nl-NL" sz="2200" dirty="0"/>
            </a:b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76693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52CE94-06C5-C42E-B8D4-B1E9C3F9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/>
              <a:t>Anion gap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34EA8-7A8C-7CC8-AF8C-E04B5584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/>
              <a:t>Fictief tekort. </a:t>
            </a:r>
            <a:r>
              <a:rPr lang="nl-NL" sz="2200" i="1"/>
              <a:t>’The only gap is the gap in our measurements’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11A888-ED67-D1D7-291D-52261272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47736"/>
            <a:ext cx="6903720" cy="37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2142C-B2A4-230A-61B5-CABA8617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High anion gap versus low anion gap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BB24A30-6154-D47C-F66E-2645BA62F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236" y="1536804"/>
            <a:ext cx="7723534" cy="3784391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5DE3015-84A4-EC71-3C5C-16F6B10505E2}"/>
              </a:ext>
            </a:extLst>
          </p:cNvPr>
          <p:cNvSpPr txBox="1"/>
          <p:nvPr/>
        </p:nvSpPr>
        <p:spPr>
          <a:xfrm>
            <a:off x="4629752" y="5399773"/>
            <a:ext cx="210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Normochloremische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metabole acidose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201C1C-5242-F09D-0005-1258B9BE980D}"/>
              </a:ext>
            </a:extLst>
          </p:cNvPr>
          <p:cNvSpPr txBox="1"/>
          <p:nvPr/>
        </p:nvSpPr>
        <p:spPr>
          <a:xfrm>
            <a:off x="7305575" y="5399773"/>
            <a:ext cx="205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Hyperchloremische</a:t>
            </a:r>
            <a:r>
              <a:rPr lang="nl-NL" dirty="0"/>
              <a:t> metabole acidose</a:t>
            </a:r>
          </a:p>
        </p:txBody>
      </p:sp>
    </p:spTree>
    <p:extLst>
      <p:ext uri="{BB962C8B-B14F-4D97-AF65-F5344CB8AC3E}">
        <p14:creationId xmlns:p14="http://schemas.microsoft.com/office/powerpoint/2010/main" val="247311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2142C-B2A4-230A-61B5-CABA8617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High anion gap versus low anion gap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BB24A30-6154-D47C-F66E-2645BA62F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236" y="1536804"/>
            <a:ext cx="7723534" cy="3784391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5DE3015-84A4-EC71-3C5C-16F6B10505E2}"/>
              </a:ext>
            </a:extLst>
          </p:cNvPr>
          <p:cNvSpPr txBox="1"/>
          <p:nvPr/>
        </p:nvSpPr>
        <p:spPr>
          <a:xfrm>
            <a:off x="4629752" y="5399773"/>
            <a:ext cx="210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Normochloremische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metabole acidose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201C1C-5242-F09D-0005-1258B9BE980D}"/>
              </a:ext>
            </a:extLst>
          </p:cNvPr>
          <p:cNvSpPr txBox="1"/>
          <p:nvPr/>
        </p:nvSpPr>
        <p:spPr>
          <a:xfrm>
            <a:off x="7305575" y="5399773"/>
            <a:ext cx="205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Hyperchloremische</a:t>
            </a:r>
            <a:r>
              <a:rPr lang="nl-NL" dirty="0"/>
              <a:t> metabole acidose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B2A0FC1-9760-6989-73D7-BB8319B4B152}"/>
              </a:ext>
            </a:extLst>
          </p:cNvPr>
          <p:cNvSpPr txBox="1"/>
          <p:nvPr/>
        </p:nvSpPr>
        <p:spPr>
          <a:xfrm>
            <a:off x="529390" y="6123542"/>
            <a:ext cx="19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Waarom?</a:t>
            </a:r>
          </a:p>
        </p:txBody>
      </p:sp>
    </p:spTree>
    <p:extLst>
      <p:ext uri="{BB962C8B-B14F-4D97-AF65-F5344CB8AC3E}">
        <p14:creationId xmlns:p14="http://schemas.microsoft.com/office/powerpoint/2010/main" val="146446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2004</Words>
  <Application>Microsoft Macintosh PowerPoint</Application>
  <PresentationFormat>Breedbeeld</PresentationFormat>
  <Paragraphs>179</Paragraphs>
  <Slides>39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Copse</vt:lpstr>
      <vt:lpstr>Office-thema 2013 - 2022</vt:lpstr>
      <vt:lpstr>Renale tubulaire acidose</vt:lpstr>
      <vt:lpstr>Inhoud</vt:lpstr>
      <vt:lpstr>Casus: Patient A (57 jaar)</vt:lpstr>
      <vt:lpstr>Casus: Patient A (57 jaar)</vt:lpstr>
      <vt:lpstr>Casus: Patient A (57 jaar)</vt:lpstr>
      <vt:lpstr>Casus: Patient A (57 jaar)</vt:lpstr>
      <vt:lpstr>Anion gap</vt:lpstr>
      <vt:lpstr>High anion gap versus low anion gap</vt:lpstr>
      <vt:lpstr>High anion gap versus low anion gap</vt:lpstr>
      <vt:lpstr>DD  non-anion gap metabole acidose</vt:lpstr>
      <vt:lpstr>Fysiologie zuur/base homeostase nieren</vt:lpstr>
      <vt:lpstr>PowerPoint-presentatie</vt:lpstr>
      <vt:lpstr>Reabsorptie HCO3</vt:lpstr>
      <vt:lpstr>Proximale tubulus: reabsorptie HCO3-</vt:lpstr>
      <vt:lpstr>Proximale tubulus: reabsorptie HCO3-</vt:lpstr>
      <vt:lpstr>Renale tubulaire acidose type 2 (proximale RTA)</vt:lpstr>
      <vt:lpstr>Renale tubulaire acidose type 2 (proximale RTA)</vt:lpstr>
      <vt:lpstr>Renale tubulaire acidose type 2 (proximale RTA)  Oorzaken</vt:lpstr>
      <vt:lpstr>Synthese</vt:lpstr>
      <vt:lpstr>PowerPoint-presentatie</vt:lpstr>
      <vt:lpstr>Synthese van HCO3- en excretie van H+</vt:lpstr>
      <vt:lpstr>Excretie van H+</vt:lpstr>
      <vt:lpstr>Excretie van H+</vt:lpstr>
      <vt:lpstr>Excretie van H+ (gebufferd)</vt:lpstr>
      <vt:lpstr>RTA type 1 (distale RTA)</vt:lpstr>
      <vt:lpstr>RTA type 1 (distaal) - Oorzaken</vt:lpstr>
      <vt:lpstr>RTA type 4 </vt:lpstr>
      <vt:lpstr>RTA type 4 </vt:lpstr>
      <vt:lpstr>RTA type 4 - Oorzaken</vt:lpstr>
      <vt:lpstr>RTA</vt:lpstr>
      <vt:lpstr>Diagnostiek naar RTA</vt:lpstr>
      <vt:lpstr>Diagnostiek naar RTA</vt:lpstr>
      <vt:lpstr>Interpretatie van de urine anion gap</vt:lpstr>
      <vt:lpstr>Andere karakteristieken</vt:lpstr>
      <vt:lpstr>Specifieke testen</vt:lpstr>
      <vt:lpstr>Behandeling</vt:lpstr>
      <vt:lpstr>Behandeling</vt:lpstr>
      <vt:lpstr>Bronnen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Renale tubulaire acidose</dc:title>
  <dc:creator>nathan buijsse</dc:creator>
  <cp:lastModifiedBy>nathan buijsse</cp:lastModifiedBy>
  <cp:revision>5</cp:revision>
  <dcterms:created xsi:type="dcterms:W3CDTF">2023-01-02T10:11:43Z</dcterms:created>
  <dcterms:modified xsi:type="dcterms:W3CDTF">2023-01-04T05:27:09Z</dcterms:modified>
</cp:coreProperties>
</file>